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468" r:id="rId2"/>
    <p:sldId id="503" r:id="rId3"/>
    <p:sldId id="499" r:id="rId4"/>
    <p:sldId id="509" r:id="rId5"/>
    <p:sldId id="515" r:id="rId6"/>
    <p:sldId id="517" r:id="rId7"/>
    <p:sldId id="513" r:id="rId8"/>
    <p:sldId id="518" r:id="rId9"/>
    <p:sldId id="264" r:id="rId1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A00"/>
    <a:srgbClr val="766363"/>
    <a:srgbClr val="FFF5EA"/>
    <a:srgbClr val="00324D"/>
    <a:srgbClr val="FF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4" autoAdjust="0"/>
    <p:restoredTop sz="86369"/>
  </p:normalViewPr>
  <p:slideViewPr>
    <p:cSldViewPr snapToGrid="0">
      <p:cViewPr varScale="1">
        <p:scale>
          <a:sx n="57" d="100"/>
          <a:sy n="57" d="100"/>
        </p:scale>
        <p:origin x="96" y="10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5336"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439A0B-2834-4663-95F8-D4D0C3E77B1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138E15F-887A-43F5-B5C3-89933674621E}">
      <dgm:prSet/>
      <dgm:spPr/>
      <dgm:t>
        <a:bodyPr/>
        <a:lstStyle/>
        <a:p>
          <a:r>
            <a:rPr lang="es-CO"/>
            <a:t>Es la importancia de definir el objetivo de una investigación, ya que esto determina la elección del método de recolección de datos y los resultados esperados</a:t>
          </a:r>
          <a:endParaRPr lang="en-US"/>
        </a:p>
      </dgm:t>
    </dgm:pt>
    <dgm:pt modelId="{D3DC9574-865E-429F-B862-14C213AFB2DB}" type="parTrans" cxnId="{6C19B0C1-CBBC-4744-A867-73E95FE8F39E}">
      <dgm:prSet/>
      <dgm:spPr/>
      <dgm:t>
        <a:bodyPr/>
        <a:lstStyle/>
        <a:p>
          <a:endParaRPr lang="en-US"/>
        </a:p>
      </dgm:t>
    </dgm:pt>
    <dgm:pt modelId="{510D6261-BCE9-4B79-9386-225307333FA8}" type="sibTrans" cxnId="{6C19B0C1-CBBC-4744-A867-73E95FE8F39E}">
      <dgm:prSet/>
      <dgm:spPr/>
      <dgm:t>
        <a:bodyPr/>
        <a:lstStyle/>
        <a:p>
          <a:endParaRPr lang="en-US"/>
        </a:p>
      </dgm:t>
    </dgm:pt>
    <dgm:pt modelId="{15594EC3-4829-4300-8B72-F505A7F56D20}">
      <dgm:prSet/>
      <dgm:spPr/>
      <dgm:t>
        <a:bodyPr/>
        <a:lstStyle/>
        <a:p>
          <a:r>
            <a:rPr lang="es-CO" dirty="0"/>
            <a:t>Es posible que el enfoque de la investigación se modifique o amplíe con aspectos adicionales a medida que avanza la investigación.</a:t>
          </a:r>
          <a:endParaRPr lang="en-US" dirty="0"/>
        </a:p>
      </dgm:t>
    </dgm:pt>
    <dgm:pt modelId="{F9AF08B0-7343-4210-A874-54B6E3C00583}" type="parTrans" cxnId="{B7F78738-C726-4F3D-83D4-2D1B81C9F4D5}">
      <dgm:prSet/>
      <dgm:spPr/>
      <dgm:t>
        <a:bodyPr/>
        <a:lstStyle/>
        <a:p>
          <a:endParaRPr lang="en-US"/>
        </a:p>
      </dgm:t>
    </dgm:pt>
    <dgm:pt modelId="{2A07F3D3-839C-4AA4-B5C8-ED5A450D7E27}" type="sibTrans" cxnId="{B7F78738-C726-4F3D-83D4-2D1B81C9F4D5}">
      <dgm:prSet/>
      <dgm:spPr/>
      <dgm:t>
        <a:bodyPr/>
        <a:lstStyle/>
        <a:p>
          <a:endParaRPr lang="en-US"/>
        </a:p>
      </dgm:t>
    </dgm:pt>
    <dgm:pt modelId="{8E97A757-E2AA-4B2D-A033-FB0E175195A4}" type="pres">
      <dgm:prSet presAssocID="{7A439A0B-2834-4663-95F8-D4D0C3E77B10}" presName="linear" presStyleCnt="0">
        <dgm:presLayoutVars>
          <dgm:animLvl val="lvl"/>
          <dgm:resizeHandles val="exact"/>
        </dgm:presLayoutVars>
      </dgm:prSet>
      <dgm:spPr/>
    </dgm:pt>
    <dgm:pt modelId="{6963DB9A-F40B-4A1C-A23B-6B300803AD46}" type="pres">
      <dgm:prSet presAssocID="{D138E15F-887A-43F5-B5C3-89933674621E}" presName="parentText" presStyleLbl="node1" presStyleIdx="0" presStyleCnt="2">
        <dgm:presLayoutVars>
          <dgm:chMax val="0"/>
          <dgm:bulletEnabled val="1"/>
        </dgm:presLayoutVars>
      </dgm:prSet>
      <dgm:spPr/>
    </dgm:pt>
    <dgm:pt modelId="{868A267F-953D-4673-8498-79D8DF0A5E6D}" type="pres">
      <dgm:prSet presAssocID="{510D6261-BCE9-4B79-9386-225307333FA8}" presName="spacer" presStyleCnt="0"/>
      <dgm:spPr/>
    </dgm:pt>
    <dgm:pt modelId="{A24FB11D-F42B-46B0-8729-DF4B43055FE2}" type="pres">
      <dgm:prSet presAssocID="{15594EC3-4829-4300-8B72-F505A7F56D20}" presName="parentText" presStyleLbl="node1" presStyleIdx="1" presStyleCnt="2">
        <dgm:presLayoutVars>
          <dgm:chMax val="0"/>
          <dgm:bulletEnabled val="1"/>
        </dgm:presLayoutVars>
      </dgm:prSet>
      <dgm:spPr/>
    </dgm:pt>
  </dgm:ptLst>
  <dgm:cxnLst>
    <dgm:cxn modelId="{78CCA034-AFB9-446D-A67E-8071C28D4831}" type="presOf" srcId="{15594EC3-4829-4300-8B72-F505A7F56D20}" destId="{A24FB11D-F42B-46B0-8729-DF4B43055FE2}" srcOrd="0" destOrd="0" presId="urn:microsoft.com/office/officeart/2005/8/layout/vList2"/>
    <dgm:cxn modelId="{57F97337-544F-4200-8EFC-5B1B6AEDAA9B}" type="presOf" srcId="{D138E15F-887A-43F5-B5C3-89933674621E}" destId="{6963DB9A-F40B-4A1C-A23B-6B300803AD46}" srcOrd="0" destOrd="0" presId="urn:microsoft.com/office/officeart/2005/8/layout/vList2"/>
    <dgm:cxn modelId="{B7F78738-C726-4F3D-83D4-2D1B81C9F4D5}" srcId="{7A439A0B-2834-4663-95F8-D4D0C3E77B10}" destId="{15594EC3-4829-4300-8B72-F505A7F56D20}" srcOrd="1" destOrd="0" parTransId="{F9AF08B0-7343-4210-A874-54B6E3C00583}" sibTransId="{2A07F3D3-839C-4AA4-B5C8-ED5A450D7E27}"/>
    <dgm:cxn modelId="{6C19B0C1-CBBC-4744-A867-73E95FE8F39E}" srcId="{7A439A0B-2834-4663-95F8-D4D0C3E77B10}" destId="{D138E15F-887A-43F5-B5C3-89933674621E}" srcOrd="0" destOrd="0" parTransId="{D3DC9574-865E-429F-B862-14C213AFB2DB}" sibTransId="{510D6261-BCE9-4B79-9386-225307333FA8}"/>
    <dgm:cxn modelId="{44B990C2-9E3D-4021-811A-F0F5C9B58A67}" type="presOf" srcId="{7A439A0B-2834-4663-95F8-D4D0C3E77B10}" destId="{8E97A757-E2AA-4B2D-A033-FB0E175195A4}" srcOrd="0" destOrd="0" presId="urn:microsoft.com/office/officeart/2005/8/layout/vList2"/>
    <dgm:cxn modelId="{17C53E6B-402B-45B7-810A-D618E5A84705}" type="presParOf" srcId="{8E97A757-E2AA-4B2D-A033-FB0E175195A4}" destId="{6963DB9A-F40B-4A1C-A23B-6B300803AD46}" srcOrd="0" destOrd="0" presId="urn:microsoft.com/office/officeart/2005/8/layout/vList2"/>
    <dgm:cxn modelId="{DE0C87C0-957E-4E1F-9069-8F45848F16BE}" type="presParOf" srcId="{8E97A757-E2AA-4B2D-A033-FB0E175195A4}" destId="{868A267F-953D-4673-8498-79D8DF0A5E6D}" srcOrd="1" destOrd="0" presId="urn:microsoft.com/office/officeart/2005/8/layout/vList2"/>
    <dgm:cxn modelId="{E9C98589-E58E-4212-89B0-C6348D0BCE0B}" type="presParOf" srcId="{8E97A757-E2AA-4B2D-A033-FB0E175195A4}" destId="{A24FB11D-F42B-46B0-8729-DF4B43055FE2}"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8F6632-E9F3-4D49-88E3-00381A650F3F}" type="doc">
      <dgm:prSet loTypeId="urn:microsoft.com/office/officeart/2005/8/layout/vList5" loCatId="list" qsTypeId="urn:microsoft.com/office/officeart/2005/8/quickstyle/simple4" qsCatId="simple" csTypeId="urn:microsoft.com/office/officeart/2005/8/colors/colorful5" csCatId="colorful"/>
      <dgm:spPr/>
      <dgm:t>
        <a:bodyPr/>
        <a:lstStyle/>
        <a:p>
          <a:endParaRPr lang="en-US"/>
        </a:p>
      </dgm:t>
    </dgm:pt>
    <dgm:pt modelId="{C2386653-3A47-4932-A5E2-E7E43FCA77AB}">
      <dgm:prSet/>
      <dgm:spPr/>
      <dgm:t>
        <a:bodyPr/>
        <a:lstStyle/>
        <a:p>
          <a:r>
            <a:rPr lang="es-CO"/>
            <a:t>Facilita el entendimiento de fenómenos no explorados previamente.</a:t>
          </a:r>
          <a:endParaRPr lang="en-US"/>
        </a:p>
      </dgm:t>
    </dgm:pt>
    <dgm:pt modelId="{71C4DD00-3BD7-4AD3-812F-00F4D08ED2C5}" type="parTrans" cxnId="{B16DC83F-2C70-4FA5-8325-538E25CA098A}">
      <dgm:prSet/>
      <dgm:spPr/>
      <dgm:t>
        <a:bodyPr/>
        <a:lstStyle/>
        <a:p>
          <a:endParaRPr lang="en-US"/>
        </a:p>
      </dgm:t>
    </dgm:pt>
    <dgm:pt modelId="{82E33BCF-119B-45A8-82CF-442053344209}" type="sibTrans" cxnId="{B16DC83F-2C70-4FA5-8325-538E25CA098A}">
      <dgm:prSet/>
      <dgm:spPr/>
      <dgm:t>
        <a:bodyPr/>
        <a:lstStyle/>
        <a:p>
          <a:endParaRPr lang="en-US"/>
        </a:p>
      </dgm:t>
    </dgm:pt>
    <dgm:pt modelId="{2AB4F0D3-2DB4-427A-980E-C0C29E15A130}">
      <dgm:prSet/>
      <dgm:spPr/>
      <dgm:t>
        <a:bodyPr/>
        <a:lstStyle/>
        <a:p>
          <a:r>
            <a:rPr lang="es-CO"/>
            <a:t>Proporciona un aumento en el conocimiento disponible.</a:t>
          </a:r>
          <a:endParaRPr lang="en-US"/>
        </a:p>
      </dgm:t>
    </dgm:pt>
    <dgm:pt modelId="{CB02D779-D3AF-4705-A642-D5B92769059A}" type="parTrans" cxnId="{BB9EE722-2993-443B-B551-2BB3ECE17432}">
      <dgm:prSet/>
      <dgm:spPr/>
      <dgm:t>
        <a:bodyPr/>
        <a:lstStyle/>
        <a:p>
          <a:endParaRPr lang="en-US"/>
        </a:p>
      </dgm:t>
    </dgm:pt>
    <dgm:pt modelId="{C49B43EB-B83A-4898-8DE6-9929328273C5}" type="sibTrans" cxnId="{BB9EE722-2993-443B-B551-2BB3ECE17432}">
      <dgm:prSet/>
      <dgm:spPr/>
      <dgm:t>
        <a:bodyPr/>
        <a:lstStyle/>
        <a:p>
          <a:endParaRPr lang="en-US"/>
        </a:p>
      </dgm:t>
    </dgm:pt>
    <dgm:pt modelId="{D94EEDE3-0C74-4449-969D-B70448401127}">
      <dgm:prSet/>
      <dgm:spPr/>
      <dgm:t>
        <a:bodyPr/>
        <a:lstStyle/>
        <a:p>
          <a:r>
            <a:rPr lang="es-CO"/>
            <a:t>Revela conceptos o ideas con potencial de desarrollo.</a:t>
          </a:r>
          <a:endParaRPr lang="en-US"/>
        </a:p>
      </dgm:t>
    </dgm:pt>
    <dgm:pt modelId="{9E922E30-E10B-4446-9697-6E1706E99EFF}" type="parTrans" cxnId="{1B7ED279-B582-4C1A-A4C1-8B5D08A6D02D}">
      <dgm:prSet/>
      <dgm:spPr/>
      <dgm:t>
        <a:bodyPr/>
        <a:lstStyle/>
        <a:p>
          <a:endParaRPr lang="en-US"/>
        </a:p>
      </dgm:t>
    </dgm:pt>
    <dgm:pt modelId="{2B561332-6F17-4108-8090-7DD6D14F0A6E}" type="sibTrans" cxnId="{1B7ED279-B582-4C1A-A4C1-8B5D08A6D02D}">
      <dgm:prSet/>
      <dgm:spPr/>
      <dgm:t>
        <a:bodyPr/>
        <a:lstStyle/>
        <a:p>
          <a:endParaRPr lang="en-US"/>
        </a:p>
      </dgm:t>
    </dgm:pt>
    <dgm:pt modelId="{DE39B123-593A-4B42-9B5D-8E8388ABA011}">
      <dgm:prSet/>
      <dgm:spPr/>
      <dgm:t>
        <a:bodyPr/>
        <a:lstStyle/>
        <a:p>
          <a:r>
            <a:rPr lang="es-CO" dirty="0"/>
            <a:t>Establece fundamentos esenciales para futuras investigaciones.</a:t>
          </a:r>
          <a:endParaRPr lang="en-US" dirty="0"/>
        </a:p>
      </dgm:t>
    </dgm:pt>
    <dgm:pt modelId="{A960C3F2-BA48-4E1D-AB7C-8BCC1FE48F64}" type="parTrans" cxnId="{AF3A7FE8-FB88-4560-BC50-8814A7B8BA5F}">
      <dgm:prSet/>
      <dgm:spPr/>
      <dgm:t>
        <a:bodyPr/>
        <a:lstStyle/>
        <a:p>
          <a:endParaRPr lang="en-US"/>
        </a:p>
      </dgm:t>
    </dgm:pt>
    <dgm:pt modelId="{7A995511-E491-40DC-BDB7-10749D4C31A3}" type="sibTrans" cxnId="{AF3A7FE8-FB88-4560-BC50-8814A7B8BA5F}">
      <dgm:prSet/>
      <dgm:spPr/>
      <dgm:t>
        <a:bodyPr/>
        <a:lstStyle/>
        <a:p>
          <a:endParaRPr lang="en-US"/>
        </a:p>
      </dgm:t>
    </dgm:pt>
    <dgm:pt modelId="{329E4E2C-8C7B-417C-8032-58C599EB41ED}" type="pres">
      <dgm:prSet presAssocID="{B98F6632-E9F3-4D49-88E3-00381A650F3F}" presName="Name0" presStyleCnt="0">
        <dgm:presLayoutVars>
          <dgm:dir/>
          <dgm:animLvl val="lvl"/>
          <dgm:resizeHandles val="exact"/>
        </dgm:presLayoutVars>
      </dgm:prSet>
      <dgm:spPr/>
    </dgm:pt>
    <dgm:pt modelId="{986A2FFC-B975-4506-AD32-8C2C25F87BBB}" type="pres">
      <dgm:prSet presAssocID="{C2386653-3A47-4932-A5E2-E7E43FCA77AB}" presName="linNode" presStyleCnt="0"/>
      <dgm:spPr/>
    </dgm:pt>
    <dgm:pt modelId="{06718D6F-FD59-4BFC-A088-05F08B87F545}" type="pres">
      <dgm:prSet presAssocID="{C2386653-3A47-4932-A5E2-E7E43FCA77AB}" presName="parentText" presStyleLbl="node1" presStyleIdx="0" presStyleCnt="4">
        <dgm:presLayoutVars>
          <dgm:chMax val="1"/>
          <dgm:bulletEnabled val="1"/>
        </dgm:presLayoutVars>
      </dgm:prSet>
      <dgm:spPr/>
    </dgm:pt>
    <dgm:pt modelId="{91E90701-7AD1-40B3-986B-A4281B6CA932}" type="pres">
      <dgm:prSet presAssocID="{82E33BCF-119B-45A8-82CF-442053344209}" presName="sp" presStyleCnt="0"/>
      <dgm:spPr/>
    </dgm:pt>
    <dgm:pt modelId="{5F48ECB1-0A97-438B-AEB6-37F5BBFDE2A3}" type="pres">
      <dgm:prSet presAssocID="{2AB4F0D3-2DB4-427A-980E-C0C29E15A130}" presName="linNode" presStyleCnt="0"/>
      <dgm:spPr/>
    </dgm:pt>
    <dgm:pt modelId="{70DA83DA-7B8D-4015-B620-6EF1C026FFF8}" type="pres">
      <dgm:prSet presAssocID="{2AB4F0D3-2DB4-427A-980E-C0C29E15A130}" presName="parentText" presStyleLbl="node1" presStyleIdx="1" presStyleCnt="4">
        <dgm:presLayoutVars>
          <dgm:chMax val="1"/>
          <dgm:bulletEnabled val="1"/>
        </dgm:presLayoutVars>
      </dgm:prSet>
      <dgm:spPr/>
    </dgm:pt>
    <dgm:pt modelId="{207ACCB6-C955-4724-A09E-5521B2434D36}" type="pres">
      <dgm:prSet presAssocID="{C49B43EB-B83A-4898-8DE6-9929328273C5}" presName="sp" presStyleCnt="0"/>
      <dgm:spPr/>
    </dgm:pt>
    <dgm:pt modelId="{5043C74E-11F8-4F15-9F00-B5FD1B483EBD}" type="pres">
      <dgm:prSet presAssocID="{D94EEDE3-0C74-4449-969D-B70448401127}" presName="linNode" presStyleCnt="0"/>
      <dgm:spPr/>
    </dgm:pt>
    <dgm:pt modelId="{BBBEE577-F5C9-4B79-99A2-C7726422D0D0}" type="pres">
      <dgm:prSet presAssocID="{D94EEDE3-0C74-4449-969D-B70448401127}" presName="parentText" presStyleLbl="node1" presStyleIdx="2" presStyleCnt="4">
        <dgm:presLayoutVars>
          <dgm:chMax val="1"/>
          <dgm:bulletEnabled val="1"/>
        </dgm:presLayoutVars>
      </dgm:prSet>
      <dgm:spPr/>
    </dgm:pt>
    <dgm:pt modelId="{123DFAA6-9F24-46D8-8916-F9D52F926FC8}" type="pres">
      <dgm:prSet presAssocID="{2B561332-6F17-4108-8090-7DD6D14F0A6E}" presName="sp" presStyleCnt="0"/>
      <dgm:spPr/>
    </dgm:pt>
    <dgm:pt modelId="{8F8E38C4-A3A4-4DBD-B8C6-E1E947D55050}" type="pres">
      <dgm:prSet presAssocID="{DE39B123-593A-4B42-9B5D-8E8388ABA011}" presName="linNode" presStyleCnt="0"/>
      <dgm:spPr/>
    </dgm:pt>
    <dgm:pt modelId="{5B312216-9AD8-4F15-A34C-BBFED70DB07F}" type="pres">
      <dgm:prSet presAssocID="{DE39B123-593A-4B42-9B5D-8E8388ABA011}" presName="parentText" presStyleLbl="node1" presStyleIdx="3" presStyleCnt="4">
        <dgm:presLayoutVars>
          <dgm:chMax val="1"/>
          <dgm:bulletEnabled val="1"/>
        </dgm:presLayoutVars>
      </dgm:prSet>
      <dgm:spPr/>
    </dgm:pt>
  </dgm:ptLst>
  <dgm:cxnLst>
    <dgm:cxn modelId="{AB66C20F-D945-4B13-930B-DC3FB47E5F33}" type="presOf" srcId="{2AB4F0D3-2DB4-427A-980E-C0C29E15A130}" destId="{70DA83DA-7B8D-4015-B620-6EF1C026FFF8}" srcOrd="0" destOrd="0" presId="urn:microsoft.com/office/officeart/2005/8/layout/vList5"/>
    <dgm:cxn modelId="{BB9EE722-2993-443B-B551-2BB3ECE17432}" srcId="{B98F6632-E9F3-4D49-88E3-00381A650F3F}" destId="{2AB4F0D3-2DB4-427A-980E-C0C29E15A130}" srcOrd="1" destOrd="0" parTransId="{CB02D779-D3AF-4705-A642-D5B92769059A}" sibTransId="{C49B43EB-B83A-4898-8DE6-9929328273C5}"/>
    <dgm:cxn modelId="{B6202D25-FB0F-4BD0-9ECF-929822D5A430}" type="presOf" srcId="{D94EEDE3-0C74-4449-969D-B70448401127}" destId="{BBBEE577-F5C9-4B79-99A2-C7726422D0D0}" srcOrd="0" destOrd="0" presId="urn:microsoft.com/office/officeart/2005/8/layout/vList5"/>
    <dgm:cxn modelId="{B16DC83F-2C70-4FA5-8325-538E25CA098A}" srcId="{B98F6632-E9F3-4D49-88E3-00381A650F3F}" destId="{C2386653-3A47-4932-A5E2-E7E43FCA77AB}" srcOrd="0" destOrd="0" parTransId="{71C4DD00-3BD7-4AD3-812F-00F4D08ED2C5}" sibTransId="{82E33BCF-119B-45A8-82CF-442053344209}"/>
    <dgm:cxn modelId="{E9FEDC42-14EF-489D-8931-C70E176032AD}" type="presOf" srcId="{B98F6632-E9F3-4D49-88E3-00381A650F3F}" destId="{329E4E2C-8C7B-417C-8032-58C599EB41ED}" srcOrd="0" destOrd="0" presId="urn:microsoft.com/office/officeart/2005/8/layout/vList5"/>
    <dgm:cxn modelId="{5B731F49-EAA1-4CED-902E-640424F7FA24}" type="presOf" srcId="{C2386653-3A47-4932-A5E2-E7E43FCA77AB}" destId="{06718D6F-FD59-4BFC-A088-05F08B87F545}" srcOrd="0" destOrd="0" presId="urn:microsoft.com/office/officeart/2005/8/layout/vList5"/>
    <dgm:cxn modelId="{1B7ED279-B582-4C1A-A4C1-8B5D08A6D02D}" srcId="{B98F6632-E9F3-4D49-88E3-00381A650F3F}" destId="{D94EEDE3-0C74-4449-969D-B70448401127}" srcOrd="2" destOrd="0" parTransId="{9E922E30-E10B-4446-9697-6E1706E99EFF}" sibTransId="{2B561332-6F17-4108-8090-7DD6D14F0A6E}"/>
    <dgm:cxn modelId="{A669B7CD-3207-4707-8C7F-71AA80B0444B}" type="presOf" srcId="{DE39B123-593A-4B42-9B5D-8E8388ABA011}" destId="{5B312216-9AD8-4F15-A34C-BBFED70DB07F}" srcOrd="0" destOrd="0" presId="urn:microsoft.com/office/officeart/2005/8/layout/vList5"/>
    <dgm:cxn modelId="{AF3A7FE8-FB88-4560-BC50-8814A7B8BA5F}" srcId="{B98F6632-E9F3-4D49-88E3-00381A650F3F}" destId="{DE39B123-593A-4B42-9B5D-8E8388ABA011}" srcOrd="3" destOrd="0" parTransId="{A960C3F2-BA48-4E1D-AB7C-8BCC1FE48F64}" sibTransId="{7A995511-E491-40DC-BDB7-10749D4C31A3}"/>
    <dgm:cxn modelId="{8F3D68EF-7CE3-49A4-A63F-C1B44C83FBFD}" type="presParOf" srcId="{329E4E2C-8C7B-417C-8032-58C599EB41ED}" destId="{986A2FFC-B975-4506-AD32-8C2C25F87BBB}" srcOrd="0" destOrd="0" presId="urn:microsoft.com/office/officeart/2005/8/layout/vList5"/>
    <dgm:cxn modelId="{417D5E17-B43D-4083-A4C4-2C3747E0CA52}" type="presParOf" srcId="{986A2FFC-B975-4506-AD32-8C2C25F87BBB}" destId="{06718D6F-FD59-4BFC-A088-05F08B87F545}" srcOrd="0" destOrd="0" presId="urn:microsoft.com/office/officeart/2005/8/layout/vList5"/>
    <dgm:cxn modelId="{41760325-66ED-4DC4-BA23-67B7888EC02E}" type="presParOf" srcId="{329E4E2C-8C7B-417C-8032-58C599EB41ED}" destId="{91E90701-7AD1-40B3-986B-A4281B6CA932}" srcOrd="1" destOrd="0" presId="urn:microsoft.com/office/officeart/2005/8/layout/vList5"/>
    <dgm:cxn modelId="{9FAB0162-725C-4040-80B5-F6F4D5189549}" type="presParOf" srcId="{329E4E2C-8C7B-417C-8032-58C599EB41ED}" destId="{5F48ECB1-0A97-438B-AEB6-37F5BBFDE2A3}" srcOrd="2" destOrd="0" presId="urn:microsoft.com/office/officeart/2005/8/layout/vList5"/>
    <dgm:cxn modelId="{CDC913DF-167E-4BB3-BCA5-8C14C1604E9A}" type="presParOf" srcId="{5F48ECB1-0A97-438B-AEB6-37F5BBFDE2A3}" destId="{70DA83DA-7B8D-4015-B620-6EF1C026FFF8}" srcOrd="0" destOrd="0" presId="urn:microsoft.com/office/officeart/2005/8/layout/vList5"/>
    <dgm:cxn modelId="{35DC6E29-760C-4D9E-BA2B-E878F76CE037}" type="presParOf" srcId="{329E4E2C-8C7B-417C-8032-58C599EB41ED}" destId="{207ACCB6-C955-4724-A09E-5521B2434D36}" srcOrd="3" destOrd="0" presId="urn:microsoft.com/office/officeart/2005/8/layout/vList5"/>
    <dgm:cxn modelId="{2100B1A9-D9BA-44D7-90EE-AE92578A96B3}" type="presParOf" srcId="{329E4E2C-8C7B-417C-8032-58C599EB41ED}" destId="{5043C74E-11F8-4F15-9F00-B5FD1B483EBD}" srcOrd="4" destOrd="0" presId="urn:microsoft.com/office/officeart/2005/8/layout/vList5"/>
    <dgm:cxn modelId="{F3494B91-0A26-4643-944E-0BEA338CB39B}" type="presParOf" srcId="{5043C74E-11F8-4F15-9F00-B5FD1B483EBD}" destId="{BBBEE577-F5C9-4B79-99A2-C7726422D0D0}" srcOrd="0" destOrd="0" presId="urn:microsoft.com/office/officeart/2005/8/layout/vList5"/>
    <dgm:cxn modelId="{C8DB5F39-2A2F-43D9-BE3B-83C3F0BFE50F}" type="presParOf" srcId="{329E4E2C-8C7B-417C-8032-58C599EB41ED}" destId="{123DFAA6-9F24-46D8-8916-F9D52F926FC8}" srcOrd="5" destOrd="0" presId="urn:microsoft.com/office/officeart/2005/8/layout/vList5"/>
    <dgm:cxn modelId="{B459E404-20A3-4202-91EB-FC5445D85F74}" type="presParOf" srcId="{329E4E2C-8C7B-417C-8032-58C599EB41ED}" destId="{8F8E38C4-A3A4-4DBD-B8C6-E1E947D55050}" srcOrd="6" destOrd="0" presId="urn:microsoft.com/office/officeart/2005/8/layout/vList5"/>
    <dgm:cxn modelId="{DB2C866B-2B6D-4A74-B0E8-F219035F8EAD}" type="presParOf" srcId="{8F8E38C4-A3A4-4DBD-B8C6-E1E947D55050}" destId="{5B312216-9AD8-4F15-A34C-BBFED70DB07F}" srcOrd="0"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1D431B-E496-4288-9D40-7A644AB8EA8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E8A4B8-191C-456D-BF62-D7BE9690AFF1}">
      <dgm:prSet/>
      <dgm:spPr/>
      <dgm:t>
        <a:bodyPr/>
        <a:lstStyle/>
        <a:p>
          <a:pPr>
            <a:lnSpc>
              <a:spcPct val="100000"/>
            </a:lnSpc>
          </a:pPr>
          <a:r>
            <a:rPr lang="es-CO"/>
            <a:t>Facilita la formulación de predicciones o la identificación de relaciones emergentes.</a:t>
          </a:r>
          <a:endParaRPr lang="en-US"/>
        </a:p>
      </dgm:t>
    </dgm:pt>
    <dgm:pt modelId="{A80AC9E4-DFD4-4C8A-971F-24EC47BE884D}" type="parTrans" cxnId="{B97F6A36-91F2-4350-BFDA-7EED9CE86003}">
      <dgm:prSet/>
      <dgm:spPr/>
      <dgm:t>
        <a:bodyPr/>
        <a:lstStyle/>
        <a:p>
          <a:endParaRPr lang="en-US"/>
        </a:p>
      </dgm:t>
    </dgm:pt>
    <dgm:pt modelId="{DC2ACB0D-C37A-40DB-8602-73FD2D7AF1F7}" type="sibTrans" cxnId="{B97F6A36-91F2-4350-BFDA-7EED9CE86003}">
      <dgm:prSet/>
      <dgm:spPr/>
      <dgm:t>
        <a:bodyPr/>
        <a:lstStyle/>
        <a:p>
          <a:pPr>
            <a:lnSpc>
              <a:spcPct val="100000"/>
            </a:lnSpc>
          </a:pPr>
          <a:endParaRPr lang="en-US"/>
        </a:p>
      </dgm:t>
    </dgm:pt>
    <dgm:pt modelId="{EB0CCD09-83BD-4757-948B-66080D63993F}">
      <dgm:prSet/>
      <dgm:spPr/>
      <dgm:t>
        <a:bodyPr/>
        <a:lstStyle/>
        <a:p>
          <a:pPr>
            <a:lnSpc>
              <a:spcPct val="100000"/>
            </a:lnSpc>
          </a:pPr>
          <a:r>
            <a:rPr lang="es-CO"/>
            <a:t>Permite la cuantificación y el análisis detallado de la información sobre el fenómeno.</a:t>
          </a:r>
          <a:endParaRPr lang="en-US"/>
        </a:p>
      </dgm:t>
    </dgm:pt>
    <dgm:pt modelId="{4E71A1FC-1879-4946-AAD7-80BF5F9024F2}" type="parTrans" cxnId="{4FA4C154-0545-4692-A82F-233908085EB8}">
      <dgm:prSet/>
      <dgm:spPr/>
      <dgm:t>
        <a:bodyPr/>
        <a:lstStyle/>
        <a:p>
          <a:endParaRPr lang="en-US"/>
        </a:p>
      </dgm:t>
    </dgm:pt>
    <dgm:pt modelId="{94B1DC95-95C0-43BA-8C83-5ED1EEE8960F}" type="sibTrans" cxnId="{4FA4C154-0545-4692-A82F-233908085EB8}">
      <dgm:prSet/>
      <dgm:spPr/>
      <dgm:t>
        <a:bodyPr/>
        <a:lstStyle/>
        <a:p>
          <a:endParaRPr lang="en-US"/>
        </a:p>
      </dgm:t>
    </dgm:pt>
    <dgm:pt modelId="{D784D57F-D946-4C23-839F-1A68588B3FC8}" type="pres">
      <dgm:prSet presAssocID="{7E1D431B-E496-4288-9D40-7A644AB8EA82}" presName="root" presStyleCnt="0">
        <dgm:presLayoutVars>
          <dgm:dir/>
          <dgm:resizeHandles val="exact"/>
        </dgm:presLayoutVars>
      </dgm:prSet>
      <dgm:spPr/>
    </dgm:pt>
    <dgm:pt modelId="{ABB718AF-9B44-4203-9069-D811C8600AC4}" type="pres">
      <dgm:prSet presAssocID="{7E1D431B-E496-4288-9D40-7A644AB8EA82}" presName="container" presStyleCnt="0">
        <dgm:presLayoutVars>
          <dgm:dir/>
          <dgm:resizeHandles val="exact"/>
        </dgm:presLayoutVars>
      </dgm:prSet>
      <dgm:spPr/>
    </dgm:pt>
    <dgm:pt modelId="{A4CB6829-C5BB-462B-9E21-C7D29C2E395E}" type="pres">
      <dgm:prSet presAssocID="{B4E8A4B8-191C-456D-BF62-D7BE9690AFF1}" presName="compNode" presStyleCnt="0"/>
      <dgm:spPr/>
    </dgm:pt>
    <dgm:pt modelId="{F4C5F0E9-7770-4C61-9A6A-231A2F610FD7}" type="pres">
      <dgm:prSet presAssocID="{B4E8A4B8-191C-456D-BF62-D7BE9690AFF1}" presName="iconBgRect" presStyleLbl="bgShp" presStyleIdx="0" presStyleCnt="2"/>
      <dgm:spPr/>
    </dgm:pt>
    <dgm:pt modelId="{531EA6E9-06DE-4FDA-9E4F-8346BE22C20B}" type="pres">
      <dgm:prSet presAssocID="{B4E8A4B8-191C-456D-BF62-D7BE9690AFF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DN"/>
        </a:ext>
      </dgm:extLst>
    </dgm:pt>
    <dgm:pt modelId="{6051417D-42D0-4CFE-80A3-DB5843639BF9}" type="pres">
      <dgm:prSet presAssocID="{B4E8A4B8-191C-456D-BF62-D7BE9690AFF1}" presName="spaceRect" presStyleCnt="0"/>
      <dgm:spPr/>
    </dgm:pt>
    <dgm:pt modelId="{98C0E5B3-CAEE-4012-A30F-BF33B415FA2D}" type="pres">
      <dgm:prSet presAssocID="{B4E8A4B8-191C-456D-BF62-D7BE9690AFF1}" presName="textRect" presStyleLbl="revTx" presStyleIdx="0" presStyleCnt="2">
        <dgm:presLayoutVars>
          <dgm:chMax val="1"/>
          <dgm:chPref val="1"/>
        </dgm:presLayoutVars>
      </dgm:prSet>
      <dgm:spPr/>
    </dgm:pt>
    <dgm:pt modelId="{15E2C155-E9DD-4E44-9DE7-A1A1DDE52007}" type="pres">
      <dgm:prSet presAssocID="{DC2ACB0D-C37A-40DB-8602-73FD2D7AF1F7}" presName="sibTrans" presStyleLbl="sibTrans2D1" presStyleIdx="0" presStyleCnt="0"/>
      <dgm:spPr/>
    </dgm:pt>
    <dgm:pt modelId="{0566288E-696B-49FE-9CC2-64F830A376E3}" type="pres">
      <dgm:prSet presAssocID="{EB0CCD09-83BD-4757-948B-66080D63993F}" presName="compNode" presStyleCnt="0"/>
      <dgm:spPr/>
    </dgm:pt>
    <dgm:pt modelId="{2015555B-EB0F-4CE0-A477-F917A99BF998}" type="pres">
      <dgm:prSet presAssocID="{EB0CCD09-83BD-4757-948B-66080D63993F}" presName="iconBgRect" presStyleLbl="bgShp" presStyleIdx="1" presStyleCnt="2"/>
      <dgm:spPr/>
    </dgm:pt>
    <dgm:pt modelId="{93951820-B016-4B3A-93C7-36F9BA7421B6}" type="pres">
      <dgm:prSet presAssocID="{EB0CCD09-83BD-4757-948B-66080D63993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Estadísticas"/>
        </a:ext>
      </dgm:extLst>
    </dgm:pt>
    <dgm:pt modelId="{0243F5CA-DA3C-45F0-A4EA-62CA77DFE7CA}" type="pres">
      <dgm:prSet presAssocID="{EB0CCD09-83BD-4757-948B-66080D63993F}" presName="spaceRect" presStyleCnt="0"/>
      <dgm:spPr/>
    </dgm:pt>
    <dgm:pt modelId="{EEA39F8E-819C-4C4D-984B-40CDE0A02A68}" type="pres">
      <dgm:prSet presAssocID="{EB0CCD09-83BD-4757-948B-66080D63993F}" presName="textRect" presStyleLbl="revTx" presStyleIdx="1" presStyleCnt="2">
        <dgm:presLayoutVars>
          <dgm:chMax val="1"/>
          <dgm:chPref val="1"/>
        </dgm:presLayoutVars>
      </dgm:prSet>
      <dgm:spPr/>
    </dgm:pt>
  </dgm:ptLst>
  <dgm:cxnLst>
    <dgm:cxn modelId="{B97F6A36-91F2-4350-BFDA-7EED9CE86003}" srcId="{7E1D431B-E496-4288-9D40-7A644AB8EA82}" destId="{B4E8A4B8-191C-456D-BF62-D7BE9690AFF1}" srcOrd="0" destOrd="0" parTransId="{A80AC9E4-DFD4-4C8A-971F-24EC47BE884D}" sibTransId="{DC2ACB0D-C37A-40DB-8602-73FD2D7AF1F7}"/>
    <dgm:cxn modelId="{8A212260-F567-4561-8806-09439EEF6998}" type="presOf" srcId="{DC2ACB0D-C37A-40DB-8602-73FD2D7AF1F7}" destId="{15E2C155-E9DD-4E44-9DE7-A1A1DDE52007}" srcOrd="0" destOrd="0" presId="urn:microsoft.com/office/officeart/2018/2/layout/IconCircleList"/>
    <dgm:cxn modelId="{1AE91E6C-6365-48F2-91C4-826868EA98FA}" type="presOf" srcId="{B4E8A4B8-191C-456D-BF62-D7BE9690AFF1}" destId="{98C0E5B3-CAEE-4012-A30F-BF33B415FA2D}" srcOrd="0" destOrd="0" presId="urn:microsoft.com/office/officeart/2018/2/layout/IconCircleList"/>
    <dgm:cxn modelId="{4FA4C154-0545-4692-A82F-233908085EB8}" srcId="{7E1D431B-E496-4288-9D40-7A644AB8EA82}" destId="{EB0CCD09-83BD-4757-948B-66080D63993F}" srcOrd="1" destOrd="0" parTransId="{4E71A1FC-1879-4946-AAD7-80BF5F9024F2}" sibTransId="{94B1DC95-95C0-43BA-8C83-5ED1EEE8960F}"/>
    <dgm:cxn modelId="{E3F13B9F-F1DE-4780-99AC-C8402EAAF050}" type="presOf" srcId="{7E1D431B-E496-4288-9D40-7A644AB8EA82}" destId="{D784D57F-D946-4C23-839F-1A68588B3FC8}" srcOrd="0" destOrd="0" presId="urn:microsoft.com/office/officeart/2018/2/layout/IconCircleList"/>
    <dgm:cxn modelId="{52C97DC6-D809-4ABA-A7FF-3199CBD571C7}" type="presOf" srcId="{EB0CCD09-83BD-4757-948B-66080D63993F}" destId="{EEA39F8E-819C-4C4D-984B-40CDE0A02A68}" srcOrd="0" destOrd="0" presId="urn:microsoft.com/office/officeart/2018/2/layout/IconCircleList"/>
    <dgm:cxn modelId="{84DF51A9-796F-4A73-973A-DBC224D6EB65}" type="presParOf" srcId="{D784D57F-D946-4C23-839F-1A68588B3FC8}" destId="{ABB718AF-9B44-4203-9069-D811C8600AC4}" srcOrd="0" destOrd="0" presId="urn:microsoft.com/office/officeart/2018/2/layout/IconCircleList"/>
    <dgm:cxn modelId="{95022903-E70C-456F-99C5-82F146818DCF}" type="presParOf" srcId="{ABB718AF-9B44-4203-9069-D811C8600AC4}" destId="{A4CB6829-C5BB-462B-9E21-C7D29C2E395E}" srcOrd="0" destOrd="0" presId="urn:microsoft.com/office/officeart/2018/2/layout/IconCircleList"/>
    <dgm:cxn modelId="{15CC1F9D-A338-47E6-940B-27256B8FD2BC}" type="presParOf" srcId="{A4CB6829-C5BB-462B-9E21-C7D29C2E395E}" destId="{F4C5F0E9-7770-4C61-9A6A-231A2F610FD7}" srcOrd="0" destOrd="0" presId="urn:microsoft.com/office/officeart/2018/2/layout/IconCircleList"/>
    <dgm:cxn modelId="{D2619B0F-90C8-4F3E-A43F-2642F5BB77FF}" type="presParOf" srcId="{A4CB6829-C5BB-462B-9E21-C7D29C2E395E}" destId="{531EA6E9-06DE-4FDA-9E4F-8346BE22C20B}" srcOrd="1" destOrd="0" presId="urn:microsoft.com/office/officeart/2018/2/layout/IconCircleList"/>
    <dgm:cxn modelId="{F99617BB-DB2F-4509-82B9-60062AD3E6F1}" type="presParOf" srcId="{A4CB6829-C5BB-462B-9E21-C7D29C2E395E}" destId="{6051417D-42D0-4CFE-80A3-DB5843639BF9}" srcOrd="2" destOrd="0" presId="urn:microsoft.com/office/officeart/2018/2/layout/IconCircleList"/>
    <dgm:cxn modelId="{BAAA8379-D1ED-456B-8054-1BEBD1E834CD}" type="presParOf" srcId="{A4CB6829-C5BB-462B-9E21-C7D29C2E395E}" destId="{98C0E5B3-CAEE-4012-A30F-BF33B415FA2D}" srcOrd="3" destOrd="0" presId="urn:microsoft.com/office/officeart/2018/2/layout/IconCircleList"/>
    <dgm:cxn modelId="{2B0E4AE0-7AD3-4278-8ECD-0E5A4BFEC2F4}" type="presParOf" srcId="{ABB718AF-9B44-4203-9069-D811C8600AC4}" destId="{15E2C155-E9DD-4E44-9DE7-A1A1DDE52007}" srcOrd="1" destOrd="0" presId="urn:microsoft.com/office/officeart/2018/2/layout/IconCircleList"/>
    <dgm:cxn modelId="{F72C751B-0FA1-47B5-BD67-928E105EFD46}" type="presParOf" srcId="{ABB718AF-9B44-4203-9069-D811C8600AC4}" destId="{0566288E-696B-49FE-9CC2-64F830A376E3}" srcOrd="2" destOrd="0" presId="urn:microsoft.com/office/officeart/2018/2/layout/IconCircleList"/>
    <dgm:cxn modelId="{A63DA833-2756-484F-8D0C-ACDB76648EBE}" type="presParOf" srcId="{0566288E-696B-49FE-9CC2-64F830A376E3}" destId="{2015555B-EB0F-4CE0-A477-F917A99BF998}" srcOrd="0" destOrd="0" presId="urn:microsoft.com/office/officeart/2018/2/layout/IconCircleList"/>
    <dgm:cxn modelId="{0834DD50-2A19-48E7-8FDC-A86D2298298F}" type="presParOf" srcId="{0566288E-696B-49FE-9CC2-64F830A376E3}" destId="{93951820-B016-4B3A-93C7-36F9BA7421B6}" srcOrd="1" destOrd="0" presId="urn:microsoft.com/office/officeart/2018/2/layout/IconCircleList"/>
    <dgm:cxn modelId="{78149D51-1889-42FF-BABB-6E2EFACCA6CB}" type="presParOf" srcId="{0566288E-696B-49FE-9CC2-64F830A376E3}" destId="{0243F5CA-DA3C-45F0-A4EA-62CA77DFE7CA}" srcOrd="2" destOrd="0" presId="urn:microsoft.com/office/officeart/2018/2/layout/IconCircleList"/>
    <dgm:cxn modelId="{015A2BDD-AD58-4D88-AEFD-C8CEE6BE6ACD}" type="presParOf" srcId="{0566288E-696B-49FE-9CC2-64F830A376E3}" destId="{EEA39F8E-819C-4C4D-984B-40CDE0A02A68}"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3DB9A-F40B-4A1C-A23B-6B300803AD46}">
      <dsp:nvSpPr>
        <dsp:cNvPr id="0" name=""/>
        <dsp:cNvSpPr/>
      </dsp:nvSpPr>
      <dsp:spPr>
        <a:xfrm>
          <a:off x="0" y="313478"/>
          <a:ext cx="10515600" cy="1814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s-CO" sz="3300" kern="1200"/>
            <a:t>Es la importancia de definir el objetivo de una investigación, ya que esto determina la elección del método de recolección de datos y los resultados esperados</a:t>
          </a:r>
          <a:endParaRPr lang="en-US" sz="3300" kern="1200"/>
        </a:p>
      </dsp:txBody>
      <dsp:txXfrm>
        <a:off x="88585" y="402063"/>
        <a:ext cx="10338430" cy="1637500"/>
      </dsp:txXfrm>
    </dsp:sp>
    <dsp:sp modelId="{A24FB11D-F42B-46B0-8729-DF4B43055FE2}">
      <dsp:nvSpPr>
        <dsp:cNvPr id="0" name=""/>
        <dsp:cNvSpPr/>
      </dsp:nvSpPr>
      <dsp:spPr>
        <a:xfrm>
          <a:off x="0" y="2223189"/>
          <a:ext cx="10515600" cy="18146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s-CO" sz="3300" kern="1200" dirty="0"/>
            <a:t>Es posible que el enfoque de la investigación se modifique o amplíe con aspectos adicionales a medida que avanza la investigación.</a:t>
          </a:r>
          <a:endParaRPr lang="en-US" sz="3300" kern="1200" dirty="0"/>
        </a:p>
      </dsp:txBody>
      <dsp:txXfrm>
        <a:off x="88585" y="2311774"/>
        <a:ext cx="10338430" cy="163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18D6F-FD59-4BFC-A088-05F08B87F545}">
      <dsp:nvSpPr>
        <dsp:cNvPr id="0" name=""/>
        <dsp:cNvSpPr/>
      </dsp:nvSpPr>
      <dsp:spPr>
        <a:xfrm>
          <a:off x="3364992" y="2177"/>
          <a:ext cx="3785616" cy="104746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kern="1200"/>
            <a:t>Facilita el entendimiento de fenómenos no explorados previamente.</a:t>
          </a:r>
          <a:endParaRPr lang="en-US" sz="2000" kern="1200"/>
        </a:p>
      </dsp:txBody>
      <dsp:txXfrm>
        <a:off x="3416125" y="53310"/>
        <a:ext cx="3683350" cy="945199"/>
      </dsp:txXfrm>
    </dsp:sp>
    <dsp:sp modelId="{70DA83DA-7B8D-4015-B620-6EF1C026FFF8}">
      <dsp:nvSpPr>
        <dsp:cNvPr id="0" name=""/>
        <dsp:cNvSpPr/>
      </dsp:nvSpPr>
      <dsp:spPr>
        <a:xfrm>
          <a:off x="3364992" y="1102016"/>
          <a:ext cx="3785616" cy="1047465"/>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kern="1200"/>
            <a:t>Proporciona un aumento en el conocimiento disponible.</a:t>
          </a:r>
          <a:endParaRPr lang="en-US" sz="2000" kern="1200"/>
        </a:p>
      </dsp:txBody>
      <dsp:txXfrm>
        <a:off x="3416125" y="1153149"/>
        <a:ext cx="3683350" cy="945199"/>
      </dsp:txXfrm>
    </dsp:sp>
    <dsp:sp modelId="{BBBEE577-F5C9-4B79-99A2-C7726422D0D0}">
      <dsp:nvSpPr>
        <dsp:cNvPr id="0" name=""/>
        <dsp:cNvSpPr/>
      </dsp:nvSpPr>
      <dsp:spPr>
        <a:xfrm>
          <a:off x="3364992" y="2201855"/>
          <a:ext cx="3785616" cy="1047465"/>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kern="1200"/>
            <a:t>Revela conceptos o ideas con potencial de desarrollo.</a:t>
          </a:r>
          <a:endParaRPr lang="en-US" sz="2000" kern="1200"/>
        </a:p>
      </dsp:txBody>
      <dsp:txXfrm>
        <a:off x="3416125" y="2252988"/>
        <a:ext cx="3683350" cy="945199"/>
      </dsp:txXfrm>
    </dsp:sp>
    <dsp:sp modelId="{5B312216-9AD8-4F15-A34C-BBFED70DB07F}">
      <dsp:nvSpPr>
        <dsp:cNvPr id="0" name=""/>
        <dsp:cNvSpPr/>
      </dsp:nvSpPr>
      <dsp:spPr>
        <a:xfrm>
          <a:off x="3364992" y="3301694"/>
          <a:ext cx="3785616" cy="104746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s-CO" sz="2000" kern="1200" dirty="0"/>
            <a:t>Establece fundamentos esenciales para futuras investigaciones.</a:t>
          </a:r>
          <a:endParaRPr lang="en-US" sz="2000" kern="1200" dirty="0"/>
        </a:p>
      </dsp:txBody>
      <dsp:txXfrm>
        <a:off x="3416125" y="3352827"/>
        <a:ext cx="3683350" cy="9451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5F0E9-7770-4C61-9A6A-231A2F610FD7}">
      <dsp:nvSpPr>
        <dsp:cNvPr id="0" name=""/>
        <dsp:cNvSpPr/>
      </dsp:nvSpPr>
      <dsp:spPr>
        <a:xfrm>
          <a:off x="33054" y="1075056"/>
          <a:ext cx="1243382" cy="124338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1EA6E9-06DE-4FDA-9E4F-8346BE22C20B}">
      <dsp:nvSpPr>
        <dsp:cNvPr id="0" name=""/>
        <dsp:cNvSpPr/>
      </dsp:nvSpPr>
      <dsp:spPr>
        <a:xfrm>
          <a:off x="294164" y="1336166"/>
          <a:ext cx="721162" cy="7211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8C0E5B3-CAEE-4012-A30F-BF33B415FA2D}">
      <dsp:nvSpPr>
        <dsp:cNvPr id="0" name=""/>
        <dsp:cNvSpPr/>
      </dsp:nvSpPr>
      <dsp:spPr>
        <a:xfrm>
          <a:off x="1542876" y="1075056"/>
          <a:ext cx="2930830" cy="124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CO" sz="2000" kern="1200"/>
            <a:t>Facilita la formulación de predicciones o la identificación de relaciones emergentes.</a:t>
          </a:r>
          <a:endParaRPr lang="en-US" sz="2000" kern="1200"/>
        </a:p>
      </dsp:txBody>
      <dsp:txXfrm>
        <a:off x="1542876" y="1075056"/>
        <a:ext cx="2930830" cy="1243382"/>
      </dsp:txXfrm>
    </dsp:sp>
    <dsp:sp modelId="{2015555B-EB0F-4CE0-A477-F917A99BF998}">
      <dsp:nvSpPr>
        <dsp:cNvPr id="0" name=""/>
        <dsp:cNvSpPr/>
      </dsp:nvSpPr>
      <dsp:spPr>
        <a:xfrm>
          <a:off x="4984382" y="1075056"/>
          <a:ext cx="1243382" cy="124338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951820-B016-4B3A-93C7-36F9BA7421B6}">
      <dsp:nvSpPr>
        <dsp:cNvPr id="0" name=""/>
        <dsp:cNvSpPr/>
      </dsp:nvSpPr>
      <dsp:spPr>
        <a:xfrm>
          <a:off x="5245492" y="1336166"/>
          <a:ext cx="721162" cy="7211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A39F8E-819C-4C4D-984B-40CDE0A02A68}">
      <dsp:nvSpPr>
        <dsp:cNvPr id="0" name=""/>
        <dsp:cNvSpPr/>
      </dsp:nvSpPr>
      <dsp:spPr>
        <a:xfrm>
          <a:off x="6494203" y="1075056"/>
          <a:ext cx="2930830" cy="1243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s-CO" sz="2000" kern="1200"/>
            <a:t>Permite la cuantificación y el análisis detallado de la información sobre el fenómeno.</a:t>
          </a:r>
          <a:endParaRPr lang="en-US" sz="2000" kern="1200"/>
        </a:p>
      </dsp:txBody>
      <dsp:txXfrm>
        <a:off x="6494203" y="1075056"/>
        <a:ext cx="2930830" cy="12433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9999AFE6-721E-1D92-FFC0-72E02DBB97B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BA598C0A-ECF9-B897-80D5-1AE7ABA305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369B9F-131C-2846-AB8F-CEE154B4CAEB}" type="datetimeFigureOut">
              <a:rPr lang="es-CO" smtClean="0"/>
              <a:t>03/05/2024</a:t>
            </a:fld>
            <a:endParaRPr lang="es-CO"/>
          </a:p>
        </p:txBody>
      </p:sp>
      <p:sp>
        <p:nvSpPr>
          <p:cNvPr id="4" name="Marcador de pie de página 3">
            <a:extLst>
              <a:ext uri="{FF2B5EF4-FFF2-40B4-BE49-F238E27FC236}">
                <a16:creationId xmlns:a16="http://schemas.microsoft.com/office/drawing/2014/main" id="{788F308B-0102-A0B4-9A23-E807C735E85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1E7CACDD-5D14-572A-2591-609B03F168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93070F-3F68-E043-9CC3-B53B4F22454C}" type="slidenum">
              <a:rPr lang="es-CO" smtClean="0"/>
              <a:t>‹Nº›</a:t>
            </a:fld>
            <a:endParaRPr lang="es-CO"/>
          </a:p>
        </p:txBody>
      </p:sp>
    </p:spTree>
    <p:extLst>
      <p:ext uri="{BB962C8B-B14F-4D97-AF65-F5344CB8AC3E}">
        <p14:creationId xmlns:p14="http://schemas.microsoft.com/office/powerpoint/2010/main" val="34700459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0CB96-A603-FF42-AE46-F5F75F80A67B}" type="datetimeFigureOut">
              <a:rPr lang="es-CO" smtClean="0"/>
              <a:t>03/05/2024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06C58E-460D-4A4B-B0C2-1191B9D14FCB}" type="slidenum">
              <a:rPr lang="es-CO" smtClean="0"/>
              <a:t>‹Nº›</a:t>
            </a:fld>
            <a:endParaRPr lang="es-CO"/>
          </a:p>
        </p:txBody>
      </p:sp>
    </p:spTree>
    <p:extLst>
      <p:ext uri="{BB962C8B-B14F-4D97-AF65-F5344CB8AC3E}">
        <p14:creationId xmlns:p14="http://schemas.microsoft.com/office/powerpoint/2010/main" val="1021302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6906C58E-460D-4A4B-B0C2-1191B9D14FCB}" type="slidenum">
              <a:rPr lang="es-CO" smtClean="0"/>
              <a:t>1</a:t>
            </a:fld>
            <a:endParaRPr lang="es-CO"/>
          </a:p>
        </p:txBody>
      </p:sp>
    </p:spTree>
    <p:extLst>
      <p:ext uri="{BB962C8B-B14F-4D97-AF65-F5344CB8AC3E}">
        <p14:creationId xmlns:p14="http://schemas.microsoft.com/office/powerpoint/2010/main" val="1178927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1" dirty="0">
                <a:latin typeface="Work Sans Light" pitchFamily="2" charset="77"/>
              </a:rPr>
              <a:t>La definición de esto se realiza al iniciar para así poder definir el alcance</a:t>
            </a:r>
            <a:endParaRPr lang="es-MX" sz="1200" b="1" dirty="0">
              <a:latin typeface="Work Sans Light" pitchFamily="2" charset="77"/>
            </a:endParaRPr>
          </a:p>
          <a:p>
            <a:r>
              <a:rPr lang="es-CO" dirty="0"/>
              <a:t>Ser </a:t>
            </a:r>
            <a:r>
              <a:rPr lang="es-CO" dirty="0" err="1"/>
              <a:t>concientes</a:t>
            </a:r>
            <a:r>
              <a:rPr lang="es-CO" dirty="0"/>
              <a:t> del alcance nos da un proceso mas eficaz a la hora de la recolección </a:t>
            </a:r>
          </a:p>
          <a:p>
            <a:endParaRPr lang="es-CO" dirty="0"/>
          </a:p>
          <a:p>
            <a:r>
              <a:rPr lang="es-CO" dirty="0"/>
              <a:t>El enfoque y alcanzan pueden cambiar a la hora de la recolección de datos </a:t>
            </a:r>
          </a:p>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4</a:t>
            </a:fld>
            <a:endParaRPr lang="es-CO"/>
          </a:p>
        </p:txBody>
      </p:sp>
    </p:spTree>
    <p:extLst>
      <p:ext uri="{BB962C8B-B14F-4D97-AF65-F5344CB8AC3E}">
        <p14:creationId xmlns:p14="http://schemas.microsoft.com/office/powerpoint/2010/main" val="3935873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a:t>Descripcion</a:t>
            </a:r>
            <a:r>
              <a:rPr lang="es-CO" dirty="0"/>
              <a:t> izquierda características derecha </a:t>
            </a:r>
          </a:p>
          <a:p>
            <a:r>
              <a:rPr lang="es-CO" dirty="0"/>
              <a:t>Ejemplo: </a:t>
            </a:r>
          </a:p>
          <a:p>
            <a:pPr algn="l"/>
            <a:r>
              <a:rPr lang="es-CO" b="0" i="0" dirty="0">
                <a:solidFill>
                  <a:srgbClr val="0D0D0D"/>
                </a:solidFill>
                <a:effectLst/>
                <a:highlight>
                  <a:srgbClr val="FFFFFF"/>
                </a:highlight>
                <a:latin typeface="Söhne"/>
              </a:rPr>
              <a:t>Un caso en el que podríamos aplicar un estudio exploratorio es en la investigación de los efectos psicológicos de una nueva forma de terapia alternativa. Supongamos que ha surgido una técnica poco convencional que afirma tener beneficios para la salud mental, pero no hay muchos estudios previos sobre ella.</a:t>
            </a:r>
          </a:p>
          <a:p>
            <a:pPr algn="l"/>
            <a:endParaRPr lang="es-CO" b="0" i="0" dirty="0">
              <a:solidFill>
                <a:srgbClr val="0D0D0D"/>
              </a:solidFill>
              <a:effectLst/>
              <a:highlight>
                <a:srgbClr val="FFFFFF"/>
              </a:highlight>
              <a:latin typeface="Söhne"/>
            </a:endParaRPr>
          </a:p>
          <a:p>
            <a:pPr algn="l"/>
            <a:r>
              <a:rPr lang="es-CO" b="0" i="0" dirty="0">
                <a:solidFill>
                  <a:srgbClr val="0D0D0D"/>
                </a:solidFill>
                <a:effectLst/>
                <a:highlight>
                  <a:srgbClr val="FFFFFF"/>
                </a:highlight>
                <a:latin typeface="Söhne"/>
              </a:rPr>
              <a:t>En este escenario, podríamos realizar un estudio exploratorio para obtener información general sobre la técnica, identificar posibles variables relevantes a estudiar en futuras investigaciones y determinar tendencias en cuanto a su eficacia y posibles efectos secundarios.</a:t>
            </a:r>
          </a:p>
          <a:p>
            <a:pPr algn="l"/>
            <a:endParaRPr lang="es-CO" b="0" i="0" dirty="0">
              <a:solidFill>
                <a:srgbClr val="0D0D0D"/>
              </a:solidFill>
              <a:effectLst/>
              <a:highlight>
                <a:srgbClr val="FFFFFF"/>
              </a:highlight>
              <a:latin typeface="Söhne"/>
            </a:endParaRPr>
          </a:p>
          <a:p>
            <a:pPr algn="l"/>
            <a:r>
              <a:rPr lang="es-CO" b="0" i="0" dirty="0">
                <a:solidFill>
                  <a:srgbClr val="0D0D0D"/>
                </a:solidFill>
                <a:effectLst/>
                <a:highlight>
                  <a:srgbClr val="FFFFFF"/>
                </a:highlight>
                <a:latin typeface="Söhne"/>
              </a:rPr>
              <a:t>El diseño metodológico sería flexible para permitir la consideración de diferentes aspectos de la técnica, como su aplicación, el perfil de los pacientes que la utilizan, y cualquier cambio observado en su bienestar psicológico. Este enfoque nos permitiría familiarizarnos con un fenómeno poco conocido, obtener más información sobre sus posibles beneficios y riesgos, y definir puntos clave para investigaciones más profundas en el futuro.</a:t>
            </a:r>
          </a:p>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6</a:t>
            </a:fld>
            <a:endParaRPr lang="es-CO"/>
          </a:p>
        </p:txBody>
      </p:sp>
    </p:spTree>
    <p:extLst>
      <p:ext uri="{BB962C8B-B14F-4D97-AF65-F5344CB8AC3E}">
        <p14:creationId xmlns:p14="http://schemas.microsoft.com/office/powerpoint/2010/main" val="3961406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Características abajo </a:t>
            </a:r>
          </a:p>
          <a:p>
            <a:r>
              <a:rPr lang="es-CO" dirty="0"/>
              <a:t>Recomendación derecha </a:t>
            </a:r>
          </a:p>
          <a:p>
            <a:r>
              <a:rPr lang="es-CO"/>
              <a:t>Descripción </a:t>
            </a:r>
            <a:r>
              <a:rPr lang="es-CO" dirty="0"/>
              <a:t>izquierda </a:t>
            </a:r>
          </a:p>
          <a:p>
            <a:endParaRPr lang="es-CO" dirty="0"/>
          </a:p>
          <a:p>
            <a:endParaRPr lang="es-CO" dirty="0"/>
          </a:p>
          <a:p>
            <a:r>
              <a:rPr lang="es-CO" dirty="0"/>
              <a:t>Ejemplo:</a:t>
            </a:r>
          </a:p>
          <a:p>
            <a:pPr algn="l"/>
            <a:br>
              <a:rPr lang="es-CO" b="0" i="0" dirty="0">
                <a:solidFill>
                  <a:srgbClr val="0D0D0D"/>
                </a:solidFill>
                <a:effectLst/>
                <a:highlight>
                  <a:srgbClr val="FFFFFF"/>
                </a:highlight>
                <a:latin typeface="Söhne"/>
              </a:rPr>
            </a:br>
            <a:r>
              <a:rPr lang="es-CO" b="0" i="0" dirty="0">
                <a:solidFill>
                  <a:srgbClr val="0D0D0D"/>
                </a:solidFill>
                <a:effectLst/>
                <a:highlight>
                  <a:srgbClr val="FFFFFF"/>
                </a:highlight>
                <a:latin typeface="Söhne"/>
              </a:rPr>
              <a:t>Un caso en el que podríamos aplicar un estudio descriptivo o correlacional es en la investigación de los factores que influyen en el rendimiento académico de los estudiantes universitarios.</a:t>
            </a:r>
          </a:p>
          <a:p>
            <a:pPr algn="l"/>
            <a:endParaRPr lang="es-CO" b="0" i="0" dirty="0">
              <a:solidFill>
                <a:srgbClr val="0D0D0D"/>
              </a:solidFill>
              <a:effectLst/>
              <a:highlight>
                <a:srgbClr val="FFFFFF"/>
              </a:highlight>
              <a:latin typeface="Söhne"/>
            </a:endParaRPr>
          </a:p>
          <a:p>
            <a:pPr algn="l"/>
            <a:r>
              <a:rPr lang="es-CO" b="0" i="0" dirty="0">
                <a:solidFill>
                  <a:srgbClr val="0D0D0D"/>
                </a:solidFill>
                <a:effectLst/>
                <a:highlight>
                  <a:srgbClr val="FFFFFF"/>
                </a:highlight>
                <a:latin typeface="Söhne"/>
              </a:rPr>
              <a:t>Imaginemos que queremos comprender en detalle qué aspectos están relacionados con el éxito académico de los estudiantes universitarios. En este caso, podríamos llevar a cabo un estudio descriptivo para caracterizar las diferentes variables que podrían influir en el rendimiento académico, como el tiempo dedicado al estudio, el estilo de aprendizaje, el nivel socioeconómico, el acceso a recursos educativos, entre otros.</a:t>
            </a:r>
          </a:p>
          <a:p>
            <a:pPr algn="l"/>
            <a:endParaRPr lang="es-CO" b="0" i="0" dirty="0">
              <a:solidFill>
                <a:srgbClr val="0D0D0D"/>
              </a:solidFill>
              <a:effectLst/>
              <a:highlight>
                <a:srgbClr val="FFFFFF"/>
              </a:highlight>
              <a:latin typeface="Söhne"/>
            </a:endParaRPr>
          </a:p>
          <a:p>
            <a:pPr algn="l"/>
            <a:r>
              <a:rPr lang="es-CO" b="0" i="0" dirty="0">
                <a:solidFill>
                  <a:srgbClr val="0D0D0D"/>
                </a:solidFill>
                <a:effectLst/>
                <a:highlight>
                  <a:srgbClr val="FFFFFF"/>
                </a:highlight>
                <a:latin typeface="Söhne"/>
              </a:rPr>
              <a:t>Una vez que hayamos identificado estas variables, podríamos realizar un estudio correlacional para examinar las relaciones entre estas variables y el rendimiento académico. Por ejemplo, podríamos investigar si hay una correlación entre el tiempo dedicado al estudio y las calificaciones obtenidas, o si el nivel socioeconómico está relacionado con el acceso a recursos educativos y, a su vez, con el rendimiento académico.</a:t>
            </a:r>
          </a:p>
          <a:p>
            <a:pPr algn="l"/>
            <a:r>
              <a:rPr lang="es-CO" b="0" i="0" dirty="0">
                <a:solidFill>
                  <a:srgbClr val="0D0D0D"/>
                </a:solidFill>
                <a:effectLst/>
                <a:highlight>
                  <a:srgbClr val="FFFFFF"/>
                </a:highlight>
                <a:latin typeface="Söhne"/>
              </a:rPr>
              <a:t>Este enfoque nos permitiría no solo describir con precisión las dimensiones del fenómeno (en este caso, el rendimiento académico), sino también identificar relaciones y patrones que podrían ayudarnos a predecir el comportamiento futuro de los estudiantes en términos de éxito académico.</a:t>
            </a:r>
          </a:p>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7</a:t>
            </a:fld>
            <a:endParaRPr lang="es-CO"/>
          </a:p>
        </p:txBody>
      </p:sp>
    </p:spTree>
    <p:extLst>
      <p:ext uri="{BB962C8B-B14F-4D97-AF65-F5344CB8AC3E}">
        <p14:creationId xmlns:p14="http://schemas.microsoft.com/office/powerpoint/2010/main" val="3281282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a:t>Explicación izquierda, </a:t>
            </a:r>
            <a:r>
              <a:rPr lang="es-CO" dirty="0" err="1"/>
              <a:t>drecha</a:t>
            </a:r>
            <a:r>
              <a:rPr lang="es-CO" dirty="0"/>
              <a:t> clasificación </a:t>
            </a:r>
          </a:p>
          <a:p>
            <a:endParaRPr lang="es-CO" dirty="0"/>
          </a:p>
          <a:p>
            <a:endParaRPr lang="es-CO" dirty="0"/>
          </a:p>
          <a:p>
            <a:r>
              <a:rPr lang="es-CO" dirty="0"/>
              <a:t>Ejemplo:</a:t>
            </a:r>
          </a:p>
          <a:p>
            <a:pPr algn="l"/>
            <a:r>
              <a:rPr lang="es-CO" b="0" i="0" dirty="0">
                <a:solidFill>
                  <a:srgbClr val="0D0D0D"/>
                </a:solidFill>
                <a:effectLst/>
                <a:highlight>
                  <a:srgbClr val="FFFFFF"/>
                </a:highlight>
                <a:latin typeface="Söhne"/>
              </a:rPr>
              <a:t>Un caso en el que podríamos aplicar un estudio explicativo es en la investigación sobre las causas del cambio climático y sus efectos en un ecosistema específico.</a:t>
            </a:r>
          </a:p>
          <a:p>
            <a:pPr algn="l"/>
            <a:endParaRPr lang="es-CO" b="0" i="0" dirty="0">
              <a:solidFill>
                <a:srgbClr val="0D0D0D"/>
              </a:solidFill>
              <a:effectLst/>
              <a:highlight>
                <a:srgbClr val="FFFFFF"/>
              </a:highlight>
              <a:latin typeface="Söhne"/>
            </a:endParaRPr>
          </a:p>
          <a:p>
            <a:pPr algn="l"/>
            <a:r>
              <a:rPr lang="es-CO" b="0" i="0" dirty="0">
                <a:solidFill>
                  <a:srgbClr val="0D0D0D"/>
                </a:solidFill>
                <a:effectLst/>
                <a:highlight>
                  <a:srgbClr val="FFFFFF"/>
                </a:highlight>
                <a:latin typeface="Söhne"/>
              </a:rPr>
              <a:t>Imaginemos que queremos comprender por qué ciertas áreas están experimentando un aumento significativo en las temperaturas y cómo este cambio climático está afectando la biodiversidad de un ecosistema particular, como un bosque tropical.</a:t>
            </a:r>
          </a:p>
          <a:p>
            <a:pPr algn="l"/>
            <a:endParaRPr lang="es-CO" b="0" i="0" dirty="0">
              <a:solidFill>
                <a:srgbClr val="0D0D0D"/>
              </a:solidFill>
              <a:effectLst/>
              <a:highlight>
                <a:srgbClr val="FFFFFF"/>
              </a:highlight>
              <a:latin typeface="Söhne"/>
            </a:endParaRPr>
          </a:p>
          <a:p>
            <a:pPr algn="l"/>
            <a:r>
              <a:rPr lang="es-CO" b="0" i="0" dirty="0">
                <a:solidFill>
                  <a:srgbClr val="0D0D0D"/>
                </a:solidFill>
                <a:effectLst/>
                <a:highlight>
                  <a:srgbClr val="FFFFFF"/>
                </a:highlight>
                <a:latin typeface="Söhne"/>
              </a:rPr>
              <a:t>En este caso, podríamos llevar a cabo un estudio explicativo para identificar las causas subyacentes del cambio climático en la región en cuestión. Este estudio podría involucrar la realización de experimentos para examinar cómo diferentes factores, como las emisiones de gases de efecto invernadero, la deforestación o el aumento de la urbanización, afectan directamente al clima local.</a:t>
            </a:r>
          </a:p>
          <a:p>
            <a:pPr algn="l"/>
            <a:endParaRPr lang="es-CO" b="0" i="0" dirty="0">
              <a:solidFill>
                <a:srgbClr val="0D0D0D"/>
              </a:solidFill>
              <a:effectLst/>
              <a:highlight>
                <a:srgbClr val="FFFFFF"/>
              </a:highlight>
              <a:latin typeface="Söhne"/>
            </a:endParaRPr>
          </a:p>
          <a:p>
            <a:pPr algn="l"/>
            <a:r>
              <a:rPr lang="es-CO" b="0" i="0" dirty="0">
                <a:solidFill>
                  <a:srgbClr val="0D0D0D"/>
                </a:solidFill>
                <a:effectLst/>
                <a:highlight>
                  <a:srgbClr val="FFFFFF"/>
                </a:highlight>
                <a:latin typeface="Söhne"/>
              </a:rPr>
              <a:t>Además, podríamos utilizar un enfoque longitudinal para seguir el desarrollo del cambio climático y sus efectos en el ecosistema a lo largo del tiempo. Esto nos permitiría analizar cómo las condiciones climáticas cambian gradualmente y cómo estos cambios afectan la biodiversidad, la distribución de especies, y otros aspectos del ecosistema.</a:t>
            </a:r>
          </a:p>
          <a:p>
            <a:endParaRPr lang="es-CO" dirty="0"/>
          </a:p>
        </p:txBody>
      </p:sp>
      <p:sp>
        <p:nvSpPr>
          <p:cNvPr id="4" name="Marcador de número de diapositiva 3"/>
          <p:cNvSpPr>
            <a:spLocks noGrp="1"/>
          </p:cNvSpPr>
          <p:nvPr>
            <p:ph type="sldNum" sz="quarter" idx="5"/>
          </p:nvPr>
        </p:nvSpPr>
        <p:spPr/>
        <p:txBody>
          <a:bodyPr/>
          <a:lstStyle/>
          <a:p>
            <a:fld id="{6906C58E-460D-4A4B-B0C2-1191B9D14FCB}" type="slidenum">
              <a:rPr lang="es-CO" smtClean="0"/>
              <a:t>8</a:t>
            </a:fld>
            <a:endParaRPr lang="es-CO"/>
          </a:p>
        </p:txBody>
      </p:sp>
    </p:spTree>
    <p:extLst>
      <p:ext uri="{BB962C8B-B14F-4D97-AF65-F5344CB8AC3E}">
        <p14:creationId xmlns:p14="http://schemas.microsoft.com/office/powerpoint/2010/main" val="4293249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5260C-E8AD-B240-9481-5B2FE14A606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A8F4960B-AC04-294C-9B8A-B10830EF5F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9F720DD-BA8F-C443-A59E-F0EEAF843AB1}"/>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5" name="Marcador de pie de página 4">
            <a:extLst>
              <a:ext uri="{FF2B5EF4-FFF2-40B4-BE49-F238E27FC236}">
                <a16:creationId xmlns:a16="http://schemas.microsoft.com/office/drawing/2014/main" id="{F9A1676A-B50F-4048-B9A0-67475225D0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0B408DD-191C-9940-B5DC-9B04378C876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379450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C07BF5-7EFA-9943-8CEE-7006AC893CB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BEFF53FB-B16B-7444-99CF-B7533C11E2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C9133D3-834D-0942-99DE-29F15E8DC436}"/>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5" name="Marcador de pie de página 4">
            <a:extLst>
              <a:ext uri="{FF2B5EF4-FFF2-40B4-BE49-F238E27FC236}">
                <a16:creationId xmlns:a16="http://schemas.microsoft.com/office/drawing/2014/main" id="{5A5A02E1-CB07-7943-ACA2-6FF8387D32DF}"/>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12BC7A9-2B5F-1841-91C8-9460E3E551A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711478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Encabezado de sección">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B25968F-984F-8BF4-4FF0-2432A9923EB8}"/>
              </a:ext>
            </a:extLst>
          </p:cNvPr>
          <p:cNvPicPr>
            <a:picLocks noChangeAspect="1"/>
          </p:cNvPicPr>
          <p:nvPr userDrawn="1"/>
        </p:nvPicPr>
        <p:blipFill>
          <a:blip r:embed="rId2"/>
          <a:stretch>
            <a:fillRect/>
          </a:stretch>
        </p:blipFill>
        <p:spPr>
          <a:xfrm>
            <a:off x="11027833" y="317431"/>
            <a:ext cx="811391" cy="790587"/>
          </a:xfrm>
          <a:prstGeom prst="rect">
            <a:avLst/>
          </a:prstGeom>
        </p:spPr>
      </p:pic>
    </p:spTree>
    <p:extLst>
      <p:ext uri="{BB962C8B-B14F-4D97-AF65-F5344CB8AC3E}">
        <p14:creationId xmlns:p14="http://schemas.microsoft.com/office/powerpoint/2010/main" val="32468285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C11DF48-6A7C-3349-8650-2AA87E5D5E6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5D61C96-3D9F-F745-A812-5EC81CEB48F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3F61D3C-242D-F544-9883-3EEF515CE808}"/>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5" name="Marcador de pie de página 4">
            <a:extLst>
              <a:ext uri="{FF2B5EF4-FFF2-40B4-BE49-F238E27FC236}">
                <a16:creationId xmlns:a16="http://schemas.microsoft.com/office/drawing/2014/main" id="{CCAB2518-6961-A143-A5EE-C5606EBA486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86FEAD3-1533-7A45-8011-C0C84A1DCD46}"/>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3816216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Encabezado de sección">
    <p:spTree>
      <p:nvGrpSpPr>
        <p:cNvPr id="1" name=""/>
        <p:cNvGrpSpPr/>
        <p:nvPr/>
      </p:nvGrpSpPr>
      <p:grpSpPr>
        <a:xfrm>
          <a:off x="0" y="0"/>
          <a:ext cx="0" cy="0"/>
          <a:chOff x="0" y="0"/>
          <a:chExt cx="0" cy="0"/>
        </a:xfrm>
      </p:grpSpPr>
      <p:pic>
        <p:nvPicPr>
          <p:cNvPr id="6" name="Imagen 5" descr="Patrón de fondo&#10;&#10;Descripción generada automáticamente">
            <a:extLst>
              <a:ext uri="{FF2B5EF4-FFF2-40B4-BE49-F238E27FC236}">
                <a16:creationId xmlns:a16="http://schemas.microsoft.com/office/drawing/2014/main" id="{EDE1298D-A4F7-F1E4-F1B3-3D2F5117E046}"/>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69B39820-C822-5D71-439D-76D8E95C16E9}"/>
              </a:ext>
            </a:extLst>
          </p:cNvPr>
          <p:cNvPicPr>
            <a:picLocks noChangeAspect="1"/>
          </p:cNvPicPr>
          <p:nvPr userDrawn="1"/>
        </p:nvPicPr>
        <p:blipFill>
          <a:blip r:embed="rId3"/>
          <a:stretch>
            <a:fillRect/>
          </a:stretch>
        </p:blipFill>
        <p:spPr>
          <a:xfrm>
            <a:off x="11054859" y="303050"/>
            <a:ext cx="855785" cy="833982"/>
          </a:xfrm>
          <a:prstGeom prst="rect">
            <a:avLst/>
          </a:prstGeom>
        </p:spPr>
      </p:pic>
    </p:spTree>
    <p:extLst>
      <p:ext uri="{BB962C8B-B14F-4D97-AF65-F5344CB8AC3E}">
        <p14:creationId xmlns:p14="http://schemas.microsoft.com/office/powerpoint/2010/main" val="3370360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09D5-8681-04F4-0AD1-7206C3FF51F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EB62C8D-42BE-8DF8-DDA7-6DDCB2389C42}"/>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4" name="Marcador de pie de página 3">
            <a:extLst>
              <a:ext uri="{FF2B5EF4-FFF2-40B4-BE49-F238E27FC236}">
                <a16:creationId xmlns:a16="http://schemas.microsoft.com/office/drawing/2014/main" id="{19F9D5C3-AD35-C818-D069-AB2D8EBBEEF8}"/>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E106A169-E84D-2DE1-E7CC-7058F9C00ADE}"/>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1456598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pic>
        <p:nvPicPr>
          <p:cNvPr id="3" name="Imagen 2" descr="Interfaz de usuario gráfica, Texto, Aplicación&#10;&#10;Descripción generada automáticamente">
            <a:extLst>
              <a:ext uri="{FF2B5EF4-FFF2-40B4-BE49-F238E27FC236}">
                <a16:creationId xmlns:a16="http://schemas.microsoft.com/office/drawing/2014/main" id="{7DFF890D-F3AC-9928-32A3-F179DB21A0E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849469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17F6C-CDBB-234C-B00B-255C60E5483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9743F10-0075-0F47-A0C2-0071CB2B38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3AB4C6E2-1F45-C54F-A384-6BA60BB5E5E7}"/>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5" name="Marcador de pie de página 4">
            <a:extLst>
              <a:ext uri="{FF2B5EF4-FFF2-40B4-BE49-F238E27FC236}">
                <a16:creationId xmlns:a16="http://schemas.microsoft.com/office/drawing/2014/main" id="{EF44B0E8-9C87-6C41-96F5-6419B500057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DD08979-815A-D443-B424-FB031F975D72}"/>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642203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4B3E04-413C-394A-94BD-6FD1D56E17F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D2E8DEAC-948A-0F4A-9098-1EA5A30BE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F0E9B39-9659-7747-851C-17A0C73C8B12}"/>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5" name="Marcador de pie de página 4">
            <a:extLst>
              <a:ext uri="{FF2B5EF4-FFF2-40B4-BE49-F238E27FC236}">
                <a16:creationId xmlns:a16="http://schemas.microsoft.com/office/drawing/2014/main" id="{5990AE33-28EE-274E-8E15-02A1474831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EA1D99B-0619-1847-8509-03589920E86F}"/>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130376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119BB-39AA-4B48-BB60-3EE344FF24B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8E8365F-8201-9D4B-85A4-E53E8819A86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C674364B-4945-0A4D-A279-35519E3F46D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868BFB1-0C38-A141-AB7B-22CD10FF3F3D}"/>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6" name="Marcador de pie de página 5">
            <a:extLst>
              <a:ext uri="{FF2B5EF4-FFF2-40B4-BE49-F238E27FC236}">
                <a16:creationId xmlns:a16="http://schemas.microsoft.com/office/drawing/2014/main" id="{9FF6516E-C104-3E4A-BC0F-DC137BD98C4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F2C08597-16B2-3B42-B59A-8815DD747357}"/>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42547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4272C-3F8B-AF4A-82BE-E5BE9107D7B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4B8DA00-E62A-A54E-BC50-AEBAAF2516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6E9F7D8-1A62-544F-A4E2-23A591854BA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21895FC1-5F27-B640-81B9-33366BECB5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00D0329-F1AE-FE44-A7B4-B16B429A0C9A}"/>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A80CE19-B065-6E4F-A207-999BBF94CA15}"/>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8" name="Marcador de pie de página 7">
            <a:extLst>
              <a:ext uri="{FF2B5EF4-FFF2-40B4-BE49-F238E27FC236}">
                <a16:creationId xmlns:a16="http://schemas.microsoft.com/office/drawing/2014/main" id="{299C46BF-4920-E443-B109-668969C5EB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C417FDA-D0D0-AD4C-9F49-6FFEC4BC64C3}"/>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1695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C92FB5-1F0C-DE4B-8A05-DE0792814E4F}"/>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5AF7F14C-AA7D-3049-A400-4AC6EED53745}"/>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4" name="Marcador de pie de página 3">
            <a:extLst>
              <a:ext uri="{FF2B5EF4-FFF2-40B4-BE49-F238E27FC236}">
                <a16:creationId xmlns:a16="http://schemas.microsoft.com/office/drawing/2014/main" id="{E746EF7E-3912-BF43-BEB6-49819D4EEF21}"/>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9BD767C9-209C-E54C-90E7-5176E4464B89}"/>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822851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7E92712-14E7-954C-8C23-33CD3DBD715B}"/>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3" name="Marcador de pie de página 2">
            <a:extLst>
              <a:ext uri="{FF2B5EF4-FFF2-40B4-BE49-F238E27FC236}">
                <a16:creationId xmlns:a16="http://schemas.microsoft.com/office/drawing/2014/main" id="{FD7BCE5F-F417-1247-9F26-F4B713468517}"/>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20B4FC7D-A6BA-0840-87AD-C71B1896B98D}"/>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25416207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F2BE35-F0B5-DA4A-BE9E-AACFF26FF183}"/>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E62C38B-5384-914E-829A-352266F70B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79E434B-6E01-8148-AB00-051DDD4020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3E8B8D-7A8A-794B-83A8-6920142BBBD1}"/>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6" name="Marcador de pie de página 5">
            <a:extLst>
              <a:ext uri="{FF2B5EF4-FFF2-40B4-BE49-F238E27FC236}">
                <a16:creationId xmlns:a16="http://schemas.microsoft.com/office/drawing/2014/main" id="{582F34C9-1A26-0B41-8AE3-21E599CC561A}"/>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782100B2-B969-0340-BEE2-F5FE05353DFA}"/>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369714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ADFDE3-8BDA-6F45-A442-3C2913AE526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C08B3433-597C-7E43-A088-A50E443431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A20DB791-C948-D149-A74A-0C0DFCA0B4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145138C-C370-6E42-902A-0DD2F4F614AE}"/>
              </a:ext>
            </a:extLst>
          </p:cNvPr>
          <p:cNvSpPr>
            <a:spLocks noGrp="1"/>
          </p:cNvSpPr>
          <p:nvPr>
            <p:ph type="dt" sz="half" idx="10"/>
          </p:nvPr>
        </p:nvSpPr>
        <p:spPr/>
        <p:txBody>
          <a:bodyPr/>
          <a:lstStyle/>
          <a:p>
            <a:fld id="{BD986248-06F7-A441-A47A-264EBD310E11}" type="datetimeFigureOut">
              <a:rPr lang="es-CO" smtClean="0"/>
              <a:t>03/05/2024</a:t>
            </a:fld>
            <a:endParaRPr lang="es-CO"/>
          </a:p>
        </p:txBody>
      </p:sp>
      <p:sp>
        <p:nvSpPr>
          <p:cNvPr id="6" name="Marcador de pie de página 5">
            <a:extLst>
              <a:ext uri="{FF2B5EF4-FFF2-40B4-BE49-F238E27FC236}">
                <a16:creationId xmlns:a16="http://schemas.microsoft.com/office/drawing/2014/main" id="{9A61561C-CA9F-0943-8A3E-60233368C60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7B72CA4-FB9F-FB4B-8159-119C3846C3CB}"/>
              </a:ext>
            </a:extLst>
          </p:cNvPr>
          <p:cNvSpPr>
            <a:spLocks noGrp="1"/>
          </p:cNvSpPr>
          <p:nvPr>
            <p:ph type="sldNum" sz="quarter" idx="12"/>
          </p:nvPr>
        </p:nvSpPr>
        <p:spPr/>
        <p:txBody>
          <a:bodyPr/>
          <a:lstStyle/>
          <a:p>
            <a:fld id="{63E15DF6-230E-2E43-B847-68755106EC6D}" type="slidenum">
              <a:rPr lang="es-CO" smtClean="0"/>
              <a:t>‹Nº›</a:t>
            </a:fld>
            <a:endParaRPr lang="es-CO"/>
          </a:p>
        </p:txBody>
      </p:sp>
    </p:spTree>
    <p:extLst>
      <p:ext uri="{BB962C8B-B14F-4D97-AF65-F5344CB8AC3E}">
        <p14:creationId xmlns:p14="http://schemas.microsoft.com/office/powerpoint/2010/main" val="1069502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EFFBE1-33C9-1D48-A916-7535B68EC6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778E02A-26CF-6C46-A280-67C4AA0551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E7CDF9-2DDE-C04D-A9B9-78F138A1C3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986248-06F7-A441-A47A-264EBD310E11}" type="datetimeFigureOut">
              <a:rPr lang="es-CO" smtClean="0"/>
              <a:t>03/05/2024</a:t>
            </a:fld>
            <a:endParaRPr lang="es-CO"/>
          </a:p>
        </p:txBody>
      </p:sp>
      <p:sp>
        <p:nvSpPr>
          <p:cNvPr id="5" name="Marcador de pie de página 4">
            <a:extLst>
              <a:ext uri="{FF2B5EF4-FFF2-40B4-BE49-F238E27FC236}">
                <a16:creationId xmlns:a16="http://schemas.microsoft.com/office/drawing/2014/main" id="{767570B4-267C-034E-B58B-04C03C9E5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5041693D-7DB1-1144-97E3-85753EC9A0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E15DF6-230E-2E43-B847-68755106EC6D}" type="slidenum">
              <a:rPr lang="es-CO" smtClean="0"/>
              <a:t>‹Nº›</a:t>
            </a:fld>
            <a:endParaRPr lang="es-CO"/>
          </a:p>
        </p:txBody>
      </p:sp>
    </p:spTree>
    <p:extLst>
      <p:ext uri="{BB962C8B-B14F-4D97-AF65-F5344CB8AC3E}">
        <p14:creationId xmlns:p14="http://schemas.microsoft.com/office/powerpoint/2010/main" val="3062609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2" r:id="rId11"/>
    <p:sldLayoutId id="2147483659" r:id="rId12"/>
    <p:sldLayoutId id="2147483663" r:id="rId13"/>
    <p:sldLayoutId id="2147483675" r:id="rId14"/>
    <p:sldLayoutId id="214748367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e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995422" y="2551837"/>
            <a:ext cx="6453678" cy="1754326"/>
          </a:xfrm>
          <a:prstGeom prst="rect">
            <a:avLst/>
          </a:prstGeom>
          <a:noFill/>
        </p:spPr>
        <p:txBody>
          <a:bodyPr wrap="square" rtlCol="0">
            <a:spAutoFit/>
          </a:bodyPr>
          <a:lstStyle/>
          <a:p>
            <a:r>
              <a:rPr lang="es-ES" sz="5400" b="1" dirty="0">
                <a:solidFill>
                  <a:schemeClr val="tx1">
                    <a:lumMod val="75000"/>
                    <a:lumOff val="25000"/>
                  </a:schemeClr>
                </a:solidFill>
                <a:latin typeface="Work Sans" pitchFamily="2" charset="77"/>
              </a:rPr>
              <a:t>Alcance de la investigación </a:t>
            </a:r>
            <a:endParaRPr lang="es-ES" sz="4000" b="1" dirty="0">
              <a:solidFill>
                <a:schemeClr val="tx1">
                  <a:lumMod val="75000"/>
                  <a:lumOff val="25000"/>
                </a:schemeClr>
              </a:solidFill>
              <a:latin typeface="Work Sans" pitchFamily="2" charset="77"/>
            </a:endParaRPr>
          </a:p>
        </p:txBody>
      </p:sp>
    </p:spTree>
    <p:extLst>
      <p:ext uri="{BB962C8B-B14F-4D97-AF65-F5344CB8AC3E}">
        <p14:creationId xmlns:p14="http://schemas.microsoft.com/office/powerpoint/2010/main" val="3079616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B78A6207-2D79-A9F8-E09D-30C60C0067DF}"/>
              </a:ext>
            </a:extLst>
          </p:cNvPr>
          <p:cNvSpPr txBox="1"/>
          <p:nvPr/>
        </p:nvSpPr>
        <p:spPr>
          <a:xfrm>
            <a:off x="2490753" y="871821"/>
            <a:ext cx="7210494" cy="2308324"/>
          </a:xfrm>
          <a:prstGeom prst="rect">
            <a:avLst/>
          </a:prstGeom>
          <a:noFill/>
        </p:spPr>
        <p:txBody>
          <a:bodyPr wrap="square" rtlCol="0">
            <a:spAutoFit/>
          </a:bodyPr>
          <a:lstStyle/>
          <a:p>
            <a:pPr algn="ctr"/>
            <a:r>
              <a:rPr lang="es-CO" sz="7200" dirty="0">
                <a:solidFill>
                  <a:schemeClr val="bg1"/>
                </a:solidFill>
                <a:effectLst>
                  <a:outerShdw blurRad="38100" dist="38100" dir="2700000" algn="tl">
                    <a:srgbClr val="000000">
                      <a:alpha val="43137"/>
                    </a:srgbClr>
                  </a:outerShdw>
                </a:effectLst>
                <a:latin typeface="Work Sans Light" pitchFamily="2" charset="77"/>
              </a:rPr>
              <a:t>Alcance de la investigación </a:t>
            </a:r>
          </a:p>
        </p:txBody>
      </p:sp>
      <p:cxnSp>
        <p:nvCxnSpPr>
          <p:cNvPr id="7" name="Conector recto 6">
            <a:extLst>
              <a:ext uri="{FF2B5EF4-FFF2-40B4-BE49-F238E27FC236}">
                <a16:creationId xmlns:a16="http://schemas.microsoft.com/office/drawing/2014/main" id="{7093B0CC-07FB-12E7-E7C8-581324B7AF33}"/>
              </a:ext>
            </a:extLst>
          </p:cNvPr>
          <p:cNvCxnSpPr>
            <a:cxnSpLocks/>
          </p:cNvCxnSpPr>
          <p:nvPr/>
        </p:nvCxnSpPr>
        <p:spPr>
          <a:xfrm>
            <a:off x="5227899" y="3321934"/>
            <a:ext cx="17362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a:extLst>
              <a:ext uri="{FF2B5EF4-FFF2-40B4-BE49-F238E27FC236}">
                <a16:creationId xmlns:a16="http://schemas.microsoft.com/office/drawing/2014/main" id="{9FA07BD2-A8DB-FF10-1E30-572887632351}"/>
              </a:ext>
            </a:extLst>
          </p:cNvPr>
          <p:cNvSpPr txBox="1"/>
          <p:nvPr/>
        </p:nvSpPr>
        <p:spPr>
          <a:xfrm>
            <a:off x="4168816" y="3463724"/>
            <a:ext cx="3854368" cy="584775"/>
          </a:xfrm>
          <a:prstGeom prst="rect">
            <a:avLst/>
          </a:prstGeom>
          <a:noFill/>
        </p:spPr>
        <p:txBody>
          <a:bodyPr wrap="square" rtlCol="0">
            <a:spAutoFit/>
          </a:bodyPr>
          <a:lstStyle/>
          <a:p>
            <a:pPr algn="ctr"/>
            <a:r>
              <a:rPr lang="es-ES" sz="1600" dirty="0">
                <a:solidFill>
                  <a:schemeClr val="bg1"/>
                </a:solidFill>
                <a:effectLst>
                  <a:outerShdw blurRad="38100" dist="38100" dir="2700000" algn="tl">
                    <a:srgbClr val="000000">
                      <a:alpha val="43137"/>
                    </a:srgbClr>
                  </a:outerShdw>
                </a:effectLst>
                <a:latin typeface="Work Sans Light" pitchFamily="2" charset="77"/>
              </a:rPr>
              <a:t>Miguel Montaño </a:t>
            </a:r>
          </a:p>
          <a:p>
            <a:pPr algn="ctr"/>
            <a:r>
              <a:rPr lang="es-ES" sz="1600" dirty="0">
                <a:solidFill>
                  <a:schemeClr val="bg1"/>
                </a:solidFill>
                <a:effectLst>
                  <a:outerShdw blurRad="38100" dist="38100" dir="2700000" algn="tl">
                    <a:srgbClr val="000000">
                      <a:alpha val="43137"/>
                    </a:srgbClr>
                  </a:outerShdw>
                </a:effectLst>
                <a:latin typeface="Work Sans Light" pitchFamily="2" charset="77"/>
              </a:rPr>
              <a:t>Oscar </a:t>
            </a:r>
            <a:r>
              <a:rPr lang="es-ES" sz="1600" dirty="0" err="1">
                <a:solidFill>
                  <a:schemeClr val="bg1"/>
                </a:solidFill>
                <a:effectLst>
                  <a:outerShdw blurRad="38100" dist="38100" dir="2700000" algn="tl">
                    <a:srgbClr val="000000">
                      <a:alpha val="43137"/>
                    </a:srgbClr>
                  </a:outerShdw>
                </a:effectLst>
                <a:latin typeface="Work Sans Light" pitchFamily="2" charset="77"/>
              </a:rPr>
              <a:t>Leon</a:t>
            </a:r>
            <a:r>
              <a:rPr lang="es-ES" sz="1600" dirty="0">
                <a:solidFill>
                  <a:schemeClr val="bg1"/>
                </a:solidFill>
                <a:effectLst>
                  <a:outerShdw blurRad="38100" dist="38100" dir="2700000" algn="tl">
                    <a:srgbClr val="000000">
                      <a:alpha val="43137"/>
                    </a:srgbClr>
                  </a:outerShdw>
                </a:effectLst>
                <a:latin typeface="Work Sans Light" pitchFamily="2" charset="77"/>
              </a:rPr>
              <a:t> </a:t>
            </a:r>
          </a:p>
        </p:txBody>
      </p:sp>
      <p:sp>
        <p:nvSpPr>
          <p:cNvPr id="9" name="CuadroTexto 8">
            <a:extLst>
              <a:ext uri="{FF2B5EF4-FFF2-40B4-BE49-F238E27FC236}">
                <a16:creationId xmlns:a16="http://schemas.microsoft.com/office/drawing/2014/main" id="{2F385990-7F30-A8ED-0FEA-F8EAC01BD49D}"/>
              </a:ext>
            </a:extLst>
          </p:cNvPr>
          <p:cNvSpPr txBox="1"/>
          <p:nvPr/>
        </p:nvSpPr>
        <p:spPr>
          <a:xfrm>
            <a:off x="1068888" y="5279998"/>
            <a:ext cx="10054224" cy="1077218"/>
          </a:xfrm>
          <a:prstGeom prst="rect">
            <a:avLst/>
          </a:prstGeom>
          <a:noFill/>
        </p:spPr>
        <p:txBody>
          <a:bodyPr wrap="square" rtlCol="0">
            <a:spAutoFit/>
          </a:bodyPr>
          <a:lstStyle/>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Servicio Nacional de Aprendizaje –SENA, Centro de Electricidad Electrónica y Telecomunicaciones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Tecnólogo en análisis y desarrollo de software - ADSO, Primer Trimestre</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Instructor Albeiro Ramos</a:t>
            </a:r>
          </a:p>
          <a:p>
            <a:pPr algn="ctr"/>
            <a:r>
              <a:rPr lang="es-ES" sz="1600" b="1" dirty="0">
                <a:solidFill>
                  <a:schemeClr val="bg1"/>
                </a:solidFill>
                <a:effectLst>
                  <a:outerShdw blurRad="38100" dist="38100" dir="2700000" algn="tl">
                    <a:srgbClr val="000000">
                      <a:alpha val="43137"/>
                    </a:srgbClr>
                  </a:outerShdw>
                </a:effectLst>
                <a:latin typeface="Work Sans Light" pitchFamily="2" charset="77"/>
              </a:rPr>
              <a:t>Bogotá, 04 de mayo de 2024</a:t>
            </a:r>
            <a:endParaRPr lang="es-CO" sz="1600" b="1" dirty="0">
              <a:solidFill>
                <a:schemeClr val="bg1"/>
              </a:solidFill>
              <a:effectLst>
                <a:outerShdw blurRad="38100" dist="38100" dir="2700000" algn="tl">
                  <a:srgbClr val="000000">
                    <a:alpha val="43137"/>
                  </a:srgbClr>
                </a:outerShdw>
              </a:effectLst>
              <a:latin typeface="Work Sans Light" pitchFamily="2" charset="77"/>
            </a:endParaRPr>
          </a:p>
        </p:txBody>
      </p:sp>
    </p:spTree>
    <p:extLst>
      <p:ext uri="{BB962C8B-B14F-4D97-AF65-F5344CB8AC3E}">
        <p14:creationId xmlns:p14="http://schemas.microsoft.com/office/powerpoint/2010/main" val="1620787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A97DC05-4A6B-3E0B-D2C7-E6FB8FE7B99F}"/>
              </a:ext>
            </a:extLst>
          </p:cNvPr>
          <p:cNvPicPr>
            <a:picLocks noChangeAspect="1"/>
          </p:cNvPicPr>
          <p:nvPr/>
        </p:nvPicPr>
        <p:blipFill>
          <a:blip r:embed="rId3"/>
          <a:stretch>
            <a:fillRect/>
          </a:stretch>
        </p:blipFill>
        <p:spPr>
          <a:xfrm>
            <a:off x="3657599" y="-68162"/>
            <a:ext cx="10491486" cy="6994324"/>
          </a:xfrm>
          <a:prstGeom prst="rect">
            <a:avLst/>
          </a:prstGeom>
        </p:spPr>
      </p:pic>
      <p:sp>
        <p:nvSpPr>
          <p:cNvPr id="6" name="Rectángulo 5">
            <a:extLst>
              <a:ext uri="{FF2B5EF4-FFF2-40B4-BE49-F238E27FC236}">
                <a16:creationId xmlns:a16="http://schemas.microsoft.com/office/drawing/2014/main" id="{B65FDE73-C641-1100-C209-6B5902DCC3EC}"/>
              </a:ext>
            </a:extLst>
          </p:cNvPr>
          <p:cNvSpPr/>
          <p:nvPr/>
        </p:nvSpPr>
        <p:spPr>
          <a:xfrm>
            <a:off x="1157468" y="2685327"/>
            <a:ext cx="2939970" cy="34724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Título 1">
            <a:extLst>
              <a:ext uri="{FF2B5EF4-FFF2-40B4-BE49-F238E27FC236}">
                <a16:creationId xmlns:a16="http://schemas.microsoft.com/office/drawing/2014/main" id="{EE37A3CD-1BAC-6175-4755-9AC66A46B6FF}"/>
              </a:ext>
            </a:extLst>
          </p:cNvPr>
          <p:cNvSpPr txBox="1">
            <a:spLocks/>
          </p:cNvSpPr>
          <p:nvPr/>
        </p:nvSpPr>
        <p:spPr>
          <a:xfrm>
            <a:off x="1182520" y="2393549"/>
            <a:ext cx="3514740" cy="676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CO" sz="3600" dirty="0">
                <a:solidFill>
                  <a:srgbClr val="38AA00"/>
                </a:solidFill>
                <a:latin typeface="Work Sans Light" pitchFamily="2" charset="77"/>
              </a:rPr>
              <a:t>Introducción</a:t>
            </a:r>
          </a:p>
        </p:txBody>
      </p:sp>
      <p:sp>
        <p:nvSpPr>
          <p:cNvPr id="7" name="CuadroTexto 6">
            <a:extLst>
              <a:ext uri="{FF2B5EF4-FFF2-40B4-BE49-F238E27FC236}">
                <a16:creationId xmlns:a16="http://schemas.microsoft.com/office/drawing/2014/main" id="{FBAA83CA-F5E1-3945-40AB-1CB1B233A0BF}"/>
              </a:ext>
            </a:extLst>
          </p:cNvPr>
          <p:cNvSpPr txBox="1"/>
          <p:nvPr/>
        </p:nvSpPr>
        <p:spPr>
          <a:xfrm>
            <a:off x="1145896" y="3275635"/>
            <a:ext cx="3854368" cy="830997"/>
          </a:xfrm>
          <a:prstGeom prst="rect">
            <a:avLst/>
          </a:prstGeom>
          <a:noFill/>
        </p:spPr>
        <p:txBody>
          <a:bodyPr wrap="square" rtlCol="0">
            <a:spAutoFit/>
          </a:bodyPr>
          <a:lstStyle/>
          <a:p>
            <a:r>
              <a:rPr lang="es-ES" sz="1600" dirty="0">
                <a:latin typeface="Work Sans Light" pitchFamily="2" charset="77"/>
              </a:rPr>
              <a:t>Al finalizar esta presentación se espera el entendimiento del resultado de una </a:t>
            </a:r>
            <a:r>
              <a:rPr lang="es-ES" sz="1600" dirty="0" err="1">
                <a:latin typeface="Work Sans Light" pitchFamily="2" charset="77"/>
              </a:rPr>
              <a:t>investigacion</a:t>
            </a:r>
            <a:r>
              <a:rPr lang="es-ES" sz="1600" dirty="0">
                <a:latin typeface="Work Sans Light" pitchFamily="2" charset="77"/>
              </a:rPr>
              <a:t>.</a:t>
            </a:r>
            <a:endParaRPr lang="es-CO" sz="1600" dirty="0">
              <a:latin typeface="Work Sans Light" pitchFamily="2" charset="77"/>
            </a:endParaRPr>
          </a:p>
        </p:txBody>
      </p:sp>
    </p:spTree>
    <p:extLst>
      <p:ext uri="{BB962C8B-B14F-4D97-AF65-F5344CB8AC3E}">
        <p14:creationId xmlns:p14="http://schemas.microsoft.com/office/powerpoint/2010/main" val="6853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DA3395-3D62-1D6F-D71A-14D56C8B2293}"/>
              </a:ext>
            </a:extLst>
          </p:cNvPr>
          <p:cNvPicPr>
            <a:picLocks noChangeAspect="1"/>
          </p:cNvPicPr>
          <p:nvPr/>
        </p:nvPicPr>
        <p:blipFill rotWithShape="1">
          <a:blip r:embed="rId3">
            <a:duotone>
              <a:schemeClr val="bg2">
                <a:shade val="45000"/>
                <a:satMod val="135000"/>
              </a:schemeClr>
              <a:prstClr val="white"/>
            </a:duotone>
          </a:blip>
          <a:srcRect l="6325" r="12341" b="-1"/>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Definamos el alcance </a:t>
            </a:r>
          </a:p>
        </p:txBody>
      </p:sp>
      <p:graphicFrame>
        <p:nvGraphicFramePr>
          <p:cNvPr id="8" name="CuadroTexto 5">
            <a:extLst>
              <a:ext uri="{FF2B5EF4-FFF2-40B4-BE49-F238E27FC236}">
                <a16:creationId xmlns:a16="http://schemas.microsoft.com/office/drawing/2014/main" id="{BF00A213-9A70-1B59-BBF3-623C9C399A3A}"/>
              </a:ext>
            </a:extLst>
          </p:cNvPr>
          <p:cNvGraphicFramePr/>
          <p:nvPr>
            <p:extLst>
              <p:ext uri="{D42A27DB-BD31-4B8C-83A1-F6EECF244321}">
                <p14:modId xmlns:p14="http://schemas.microsoft.com/office/powerpoint/2010/main" val="19583490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01254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8EB6E95-9C89-4CFF-A598-F278D0DFB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74CD0F4-EA2A-4E5D-AE73-1112C1CA2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ítulo 1">
            <a:extLst>
              <a:ext uri="{FF2B5EF4-FFF2-40B4-BE49-F238E27FC236}">
                <a16:creationId xmlns:a16="http://schemas.microsoft.com/office/drawing/2014/main" id="{30579F36-73E0-A998-146D-F3EA4141FA9D}"/>
              </a:ext>
            </a:extLst>
          </p:cNvPr>
          <p:cNvSpPr>
            <a:spLocks noGrp="1"/>
          </p:cNvSpPr>
          <p:nvPr>
            <p:ph type="title"/>
          </p:nvPr>
        </p:nvSpPr>
        <p:spPr>
          <a:xfrm>
            <a:off x="804672" y="1365403"/>
            <a:ext cx="6196391" cy="4127194"/>
          </a:xfrm>
        </p:spPr>
        <p:txBody>
          <a:bodyPr vert="horz" lIns="91440" tIns="45720" rIns="91440" bIns="45720" rtlCol="0" anchor="ctr">
            <a:normAutofit/>
          </a:bodyPr>
          <a:lstStyle/>
          <a:p>
            <a:r>
              <a:rPr lang="en-US" sz="5200" kern="1200">
                <a:solidFill>
                  <a:schemeClr val="tx2"/>
                </a:solidFill>
                <a:latin typeface="+mj-lt"/>
                <a:ea typeface="+mj-ea"/>
                <a:cs typeface="+mj-cs"/>
              </a:rPr>
              <a:t>3 TIPOS DE ESTUDIO </a:t>
            </a:r>
          </a:p>
        </p:txBody>
      </p:sp>
      <p:sp>
        <p:nvSpPr>
          <p:cNvPr id="3" name="Marcador de texto 2">
            <a:extLst>
              <a:ext uri="{FF2B5EF4-FFF2-40B4-BE49-F238E27FC236}">
                <a16:creationId xmlns:a16="http://schemas.microsoft.com/office/drawing/2014/main" id="{BDEDCD06-D8E1-9056-D512-34173AF73427}"/>
              </a:ext>
            </a:extLst>
          </p:cNvPr>
          <p:cNvSpPr>
            <a:spLocks noGrp="1"/>
          </p:cNvSpPr>
          <p:nvPr>
            <p:ph type="body" idx="1"/>
          </p:nvPr>
        </p:nvSpPr>
        <p:spPr>
          <a:xfrm>
            <a:off x="8472488" y="1200627"/>
            <a:ext cx="3122763" cy="4456747"/>
          </a:xfrm>
        </p:spPr>
        <p:txBody>
          <a:bodyPr vert="horz" lIns="91440" tIns="45720" rIns="91440" bIns="45720" rtlCol="0" anchor="ctr">
            <a:normAutofit/>
          </a:bodyPr>
          <a:lstStyle/>
          <a:p>
            <a:r>
              <a:rPr lang="en-US" kern="1200">
                <a:solidFill>
                  <a:schemeClr val="tx2"/>
                </a:solidFill>
                <a:latin typeface="+mn-lt"/>
                <a:ea typeface="+mn-ea"/>
                <a:cs typeface="+mn-cs"/>
              </a:rPr>
              <a:t>Revisemos sus características </a:t>
            </a:r>
          </a:p>
          <a:p>
            <a:endParaRPr lang="en-US" kern="1200">
              <a:solidFill>
                <a:schemeClr val="tx2"/>
              </a:solidFill>
              <a:latin typeface="+mn-lt"/>
              <a:ea typeface="+mn-ea"/>
              <a:cs typeface="+mn-cs"/>
            </a:endParaRPr>
          </a:p>
        </p:txBody>
      </p:sp>
      <p:grpSp>
        <p:nvGrpSpPr>
          <p:cNvPr id="12" name="Group 11">
            <a:extLst>
              <a:ext uri="{FF2B5EF4-FFF2-40B4-BE49-F238E27FC236}">
                <a16:creationId xmlns:a16="http://schemas.microsoft.com/office/drawing/2014/main" id="{A1EDC8FC-C3D1-4FE4-8E66-29767478DB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51638344-E7F0-4958-8208-ADCB82256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4E1970FB-4D97-4834-84EC-E48B27CC19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CEA7D5D6-1774-4826-A365-56CA591C9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C9CE5CDD-EDFB-416F-889C-A7DB46AA9A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BC136B2-4D8D-4561-95D5-56167F4116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114799"/>
            <a:ext cx="3655725" cy="2743201"/>
            <a:chOff x="-305" y="-1"/>
            <a:chExt cx="3832880" cy="2876136"/>
          </a:xfrm>
        </p:grpSpPr>
        <p:sp>
          <p:nvSpPr>
            <p:cNvPr id="19" name="Freeform: Shape 18">
              <a:extLst>
                <a:ext uri="{FF2B5EF4-FFF2-40B4-BE49-F238E27FC236}">
                  <a16:creationId xmlns:a16="http://schemas.microsoft.com/office/drawing/2014/main" id="{2C3B060E-7597-4B31-9EBE-16DBC974C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937A35E4-8449-4A65-9CFF-F87916203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5774B36-1747-45AE-82C4-C5BA90C51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0022F94E-D4FB-4369-A3EE-7D82330BA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536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Patrón de fondo&#10;&#10;Descripción generada automáticamente">
            <a:extLst>
              <a:ext uri="{FF2B5EF4-FFF2-40B4-BE49-F238E27FC236}">
                <a16:creationId xmlns:a16="http://schemas.microsoft.com/office/drawing/2014/main" id="{E4120E83-F428-7D4C-8092-6A9403655E17}"/>
              </a:ext>
            </a:extLst>
          </p:cNvPr>
          <p:cNvPicPr>
            <a:picLocks noChangeAspect="1"/>
          </p:cNvPicPr>
          <p:nvPr/>
        </p:nvPicPr>
        <p:blipFill rotWithShape="1">
          <a:blip r:embed="rId3">
            <a:duotone>
              <a:schemeClr val="bg2">
                <a:shade val="45000"/>
                <a:satMod val="135000"/>
              </a:schemeClr>
              <a:prstClr val="white"/>
            </a:duotone>
          </a:blip>
          <a:srcRect t="6953" b="36797"/>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1821CCA-DB62-DFC1-AEA1-E119EFD30E5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Estudio exploratorio</a:t>
            </a:r>
          </a:p>
        </p:txBody>
      </p:sp>
      <p:sp>
        <p:nvSpPr>
          <p:cNvPr id="3" name="Marcador de contenido 3">
            <a:extLst>
              <a:ext uri="{FF2B5EF4-FFF2-40B4-BE49-F238E27FC236}">
                <a16:creationId xmlns:a16="http://schemas.microsoft.com/office/drawing/2014/main" id="{6F5AFF6C-277D-193C-E2F5-68C8C7F86F41}"/>
              </a:ext>
            </a:extLst>
          </p:cNvPr>
          <p:cNvSpPr txBox="1">
            <a:spLocks/>
          </p:cNvSpPr>
          <p:nvPr/>
        </p:nvSpPr>
        <p:spPr>
          <a:xfrm>
            <a:off x="568854" y="1810808"/>
            <a:ext cx="5157787" cy="3684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dirty="0"/>
              <a:t>Este tipo de investigación se emplea en situaciones o cuestiones que aún no son ampliamente comprendidas, con el fin de recabar datos generales y detectar variables que podrían ser objeto de estudio posterior. Los estudios exploratorios son útiles para identificar tendencias, establecer contextos y entornos, y descubrir posibles interacciones entre variables</a:t>
            </a:r>
          </a:p>
        </p:txBody>
      </p:sp>
      <p:graphicFrame>
        <p:nvGraphicFramePr>
          <p:cNvPr id="6" name="Marcador de contenido 5">
            <a:extLst>
              <a:ext uri="{FF2B5EF4-FFF2-40B4-BE49-F238E27FC236}">
                <a16:creationId xmlns:a16="http://schemas.microsoft.com/office/drawing/2014/main" id="{E622E3BB-B07E-88A8-9C81-D39A57E741E7}"/>
              </a:ext>
            </a:extLst>
          </p:cNvPr>
          <p:cNvGraphicFramePr/>
          <p:nvPr>
            <p:extLst>
              <p:ext uri="{D42A27DB-BD31-4B8C-83A1-F6EECF244321}">
                <p14:modId xmlns:p14="http://schemas.microsoft.com/office/powerpoint/2010/main" val="2359933808"/>
              </p:ext>
            </p:extLst>
          </p:nvPr>
        </p:nvGraphicFramePr>
        <p:xfrm>
          <a:off x="3701521" y="1810808"/>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68825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Estudio descriptivo</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456236" y="1819921"/>
            <a:ext cx="5300314" cy="2554545"/>
          </a:xfrm>
          <a:prstGeom prst="rect">
            <a:avLst/>
          </a:prstGeom>
          <a:noFill/>
        </p:spPr>
        <p:txBody>
          <a:bodyPr wrap="square" rtlCol="0">
            <a:spAutoFit/>
          </a:bodyPr>
          <a:lstStyle/>
          <a:p>
            <a:pPr>
              <a:spcAft>
                <a:spcPts val="600"/>
              </a:spcAft>
            </a:pPr>
            <a:r>
              <a:rPr lang="es-CO" sz="2000" dirty="0"/>
              <a:t>Este enfoque investigativo se enfoca en profundizar en los aspectos específicos de un fenómeno para comprender a fondo sus componentes y características. Se centra en detallar las cualidades, atributos y rasgos significativos del fenómeno en cuestión, respondiendo a interrogantes fundamentales como su naturaleza, forma y manifestación</a:t>
            </a:r>
            <a:endParaRPr lang="es-MX" sz="2000"/>
          </a:p>
        </p:txBody>
      </p:sp>
      <p:sp>
        <p:nvSpPr>
          <p:cNvPr id="4" name="CuadroTexto 3">
            <a:extLst>
              <a:ext uri="{FF2B5EF4-FFF2-40B4-BE49-F238E27FC236}">
                <a16:creationId xmlns:a16="http://schemas.microsoft.com/office/drawing/2014/main" id="{D3852D08-7A34-138A-D497-00F297D7F26A}"/>
              </a:ext>
            </a:extLst>
          </p:cNvPr>
          <p:cNvSpPr txBox="1"/>
          <p:nvPr/>
        </p:nvSpPr>
        <p:spPr>
          <a:xfrm>
            <a:off x="5756550" y="1819430"/>
            <a:ext cx="5300314" cy="2092881"/>
          </a:xfrm>
          <a:prstGeom prst="rect">
            <a:avLst/>
          </a:prstGeom>
          <a:noFill/>
        </p:spPr>
        <p:txBody>
          <a:bodyPr wrap="square" rtlCol="0">
            <a:spAutoFit/>
          </a:bodyPr>
          <a:lstStyle/>
          <a:p>
            <a:pPr>
              <a:spcAft>
                <a:spcPts val="600"/>
              </a:spcAft>
            </a:pPr>
            <a:r>
              <a:rPr lang="es-CO" sz="2000" dirty="0"/>
              <a:t>Se sugiere iniciar una investigación como descriptiva:</a:t>
            </a:r>
          </a:p>
          <a:p>
            <a:pPr marL="285750" indent="-285750">
              <a:spcAft>
                <a:spcPts val="600"/>
              </a:spcAft>
              <a:buFont typeface="Arial" panose="020B0604020202020204" pitchFamily="34" charset="0"/>
              <a:buChar char="•"/>
            </a:pPr>
            <a:r>
              <a:rPr lang="es-CO" sz="2000" dirty="0"/>
              <a:t>Cuando ya se cuenta con conocimientos previos y validados científicamente</a:t>
            </a:r>
          </a:p>
          <a:p>
            <a:pPr marL="285750" indent="-285750">
              <a:spcAft>
                <a:spcPts val="600"/>
              </a:spcAft>
              <a:buFont typeface="Arial" panose="020B0604020202020204" pitchFamily="34" charset="0"/>
              <a:buChar char="•"/>
            </a:pPr>
            <a:r>
              <a:rPr lang="es-CO" sz="2000" dirty="0"/>
              <a:t>Cuando se requiere caracterizar individuos, situaciones o grupos.</a:t>
            </a:r>
            <a:endParaRPr lang="es-MX" sz="2000" dirty="0"/>
          </a:p>
        </p:txBody>
      </p:sp>
      <p:graphicFrame>
        <p:nvGraphicFramePr>
          <p:cNvPr id="8" name="CuadroTexto 2">
            <a:extLst>
              <a:ext uri="{FF2B5EF4-FFF2-40B4-BE49-F238E27FC236}">
                <a16:creationId xmlns:a16="http://schemas.microsoft.com/office/drawing/2014/main" id="{846C0EF4-7565-5046-0712-B57736EE83F0}"/>
              </a:ext>
            </a:extLst>
          </p:cNvPr>
          <p:cNvGraphicFramePr/>
          <p:nvPr>
            <p:extLst>
              <p:ext uri="{D42A27DB-BD31-4B8C-83A1-F6EECF244321}">
                <p14:modId xmlns:p14="http://schemas.microsoft.com/office/powerpoint/2010/main" val="109022313"/>
              </p:ext>
            </p:extLst>
          </p:nvPr>
        </p:nvGraphicFramePr>
        <p:xfrm>
          <a:off x="1664563" y="3813369"/>
          <a:ext cx="9458089" cy="3393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3826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AC1D880-FC17-3789-2435-5FF7492EABD6}"/>
              </a:ext>
            </a:extLst>
          </p:cNvPr>
          <p:cNvSpPr>
            <a:spLocks noGrp="1"/>
          </p:cNvSpPr>
          <p:nvPr>
            <p:ph type="title"/>
          </p:nvPr>
        </p:nvSpPr>
        <p:spPr>
          <a:xfrm>
            <a:off x="761800" y="762001"/>
            <a:ext cx="5334197" cy="1708242"/>
          </a:xfrm>
        </p:spPr>
        <p:txBody>
          <a:bodyPr vert="horz" lIns="91440" tIns="45720" rIns="91440" bIns="45720" rtlCol="0" anchor="ctr">
            <a:normAutofit/>
          </a:bodyPr>
          <a:lstStyle/>
          <a:p>
            <a:r>
              <a:rPr lang="en-US" sz="4000"/>
              <a:t>Estudio explicativo</a:t>
            </a:r>
          </a:p>
        </p:txBody>
      </p:sp>
      <p:sp>
        <p:nvSpPr>
          <p:cNvPr id="6" name="CuadroTexto 5">
            <a:extLst>
              <a:ext uri="{FF2B5EF4-FFF2-40B4-BE49-F238E27FC236}">
                <a16:creationId xmlns:a16="http://schemas.microsoft.com/office/drawing/2014/main" id="{0CA39C3C-B25E-C804-C832-61458138A925}"/>
              </a:ext>
            </a:extLst>
          </p:cNvPr>
          <p:cNvSpPr txBox="1"/>
          <p:nvPr/>
        </p:nvSpPr>
        <p:spPr>
          <a:xfrm>
            <a:off x="761800" y="2470244"/>
            <a:ext cx="5334197" cy="3769835"/>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t>Este enfoque de investigación se centra en identificar las causas subyacentes de ciertos eventos o fenómenos, y en explicar las circunstancias bajo las cuales ocurren. Estos estudios buscan responder a las razones de la existencia o manifestación de algo, y comúnmente se apoyan en métodos experimentales. Se recomienda iniciar una investigación con un enfoque explicativo cuando el objetivo es verificar hipótesis de causalidad.</a:t>
            </a:r>
          </a:p>
        </p:txBody>
      </p:sp>
      <p:pic>
        <p:nvPicPr>
          <p:cNvPr id="9" name="Picture 8">
            <a:extLst>
              <a:ext uri="{FF2B5EF4-FFF2-40B4-BE49-F238E27FC236}">
                <a16:creationId xmlns:a16="http://schemas.microsoft.com/office/drawing/2014/main" id="{252ECE0B-F9CA-9829-6D5E-74E2A6AE458D}"/>
              </a:ext>
            </a:extLst>
          </p:cNvPr>
          <p:cNvPicPr>
            <a:picLocks noChangeAspect="1"/>
          </p:cNvPicPr>
          <p:nvPr/>
        </p:nvPicPr>
        <p:blipFill rotWithShape="1">
          <a:blip r:embed="rId3"/>
          <a:srcRect l="24062" r="21190"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
        <p:nvSpPr>
          <p:cNvPr id="7" name="CuadroTexto 6">
            <a:extLst>
              <a:ext uri="{FF2B5EF4-FFF2-40B4-BE49-F238E27FC236}">
                <a16:creationId xmlns:a16="http://schemas.microsoft.com/office/drawing/2014/main" id="{AE39FFDF-3715-4F61-356F-F112C830C862}"/>
              </a:ext>
            </a:extLst>
          </p:cNvPr>
          <p:cNvSpPr txBox="1"/>
          <p:nvPr/>
        </p:nvSpPr>
        <p:spPr>
          <a:xfrm>
            <a:off x="7071981" y="3124054"/>
            <a:ext cx="4905835" cy="2462213"/>
          </a:xfrm>
          <a:prstGeom prst="rect">
            <a:avLst/>
          </a:prstGeom>
          <a:noFill/>
        </p:spPr>
        <p:txBody>
          <a:bodyPr wrap="square">
            <a:spAutoFit/>
          </a:bodyPr>
          <a:lstStyle/>
          <a:p>
            <a:pPr>
              <a:spcAft>
                <a:spcPts val="600"/>
              </a:spcAft>
            </a:pPr>
            <a:r>
              <a:rPr lang="es-CO" dirty="0"/>
              <a:t>Por otro lado, los estudios investigativos pueden clasificarse, según su duración, en:</a:t>
            </a:r>
          </a:p>
          <a:p>
            <a:pPr marL="285750" indent="-285750">
              <a:spcAft>
                <a:spcPts val="600"/>
              </a:spcAft>
              <a:buFont typeface="Arial" panose="020B0604020202020204" pitchFamily="34" charset="0"/>
              <a:buChar char="•"/>
            </a:pPr>
            <a:r>
              <a:rPr lang="es-CO" dirty="0"/>
              <a:t>Seccional: se lleva a cabo con un grupo específico o una muestra de este durante un periodo corto y definido.</a:t>
            </a:r>
          </a:p>
          <a:p>
            <a:pPr marL="285750" indent="-285750">
              <a:spcAft>
                <a:spcPts val="600"/>
              </a:spcAft>
              <a:buFont typeface="Arial" panose="020B0604020202020204" pitchFamily="34" charset="0"/>
              <a:buChar char="•"/>
            </a:pPr>
            <a:r>
              <a:rPr lang="es-CO" dirty="0"/>
              <a:t>Longitudinal: se extiende a lo largo del tiempo para observar la evolución de un fenómeno en estudio.</a:t>
            </a:r>
          </a:p>
        </p:txBody>
      </p:sp>
    </p:spTree>
    <p:extLst>
      <p:ext uri="{BB962C8B-B14F-4D97-AF65-F5344CB8AC3E}">
        <p14:creationId xmlns:p14="http://schemas.microsoft.com/office/powerpoint/2010/main" val="2239421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Imagen que contiene Interfaz de usuario gráfica&#10;&#10;Descripción generada automáticamente">
            <a:extLst>
              <a:ext uri="{FF2B5EF4-FFF2-40B4-BE49-F238E27FC236}">
                <a16:creationId xmlns:a16="http://schemas.microsoft.com/office/drawing/2014/main" id="{A01EB75E-8874-42DD-11A3-2D5CA1D238B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622032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3581</TotalTime>
  <Words>1070</Words>
  <Application>Microsoft Office PowerPoint</Application>
  <PresentationFormat>Panorámica</PresentationFormat>
  <Paragraphs>72</Paragraphs>
  <Slides>9</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Arial</vt:lpstr>
      <vt:lpstr>Calibri</vt:lpstr>
      <vt:lpstr>Calibri Light</vt:lpstr>
      <vt:lpstr>Söhne</vt:lpstr>
      <vt:lpstr>Work Sans</vt:lpstr>
      <vt:lpstr>Work Sans Light</vt:lpstr>
      <vt:lpstr>Tema de Office</vt:lpstr>
      <vt:lpstr>Presentación de PowerPoint</vt:lpstr>
      <vt:lpstr>Presentación de PowerPoint</vt:lpstr>
      <vt:lpstr>Presentación de PowerPoint</vt:lpstr>
      <vt:lpstr>Definamos el alcance </vt:lpstr>
      <vt:lpstr>3 TIPOS DE ESTUDIO </vt:lpstr>
      <vt:lpstr>Estudio exploratorio</vt:lpstr>
      <vt:lpstr>Estudio descriptivo</vt:lpstr>
      <vt:lpstr>Estudio explicativo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Jorge Enrique Pedraza Sanchez</dc:creator>
  <cp:lastModifiedBy>MIGUEL ESTEBAN MONTAÑO CORONADO</cp:lastModifiedBy>
  <cp:revision>75</cp:revision>
  <dcterms:created xsi:type="dcterms:W3CDTF">2020-10-01T23:51:28Z</dcterms:created>
  <dcterms:modified xsi:type="dcterms:W3CDTF">2024-05-04T03:19:58Z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